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724" r:id="rId5"/>
    <p:sldId id="723" r:id="rId6"/>
    <p:sldId id="726"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97" d="100"/>
          <a:sy n="97" d="100"/>
        </p:scale>
        <p:origin x="139" y="1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3.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1" y="1122363"/>
            <a:ext cx="9144000" cy="2387600"/>
          </a:xfrm>
        </p:spPr>
        <p:txBody>
          <a:bodyPr anchor="b"/>
          <a:lstStyle>
            <a:lvl1pPr algn="ctr">
              <a:defRPr sz="3848"/>
            </a:lvl1pPr>
          </a:lstStyle>
          <a:p>
            <a:r>
              <a:rPr lang="en-US"/>
              <a:t>Click to edit Master title style</a:t>
            </a:r>
            <a:endParaRPr lang="en-GB"/>
          </a:p>
        </p:txBody>
      </p:sp>
      <p:sp>
        <p:nvSpPr>
          <p:cNvPr id="3" name="Subtitle 2"/>
          <p:cNvSpPr>
            <a:spLocks noGrp="1"/>
          </p:cNvSpPr>
          <p:nvPr>
            <p:ph type="subTitle" idx="1"/>
          </p:nvPr>
        </p:nvSpPr>
        <p:spPr>
          <a:xfrm>
            <a:off x="1524001" y="3602039"/>
            <a:ext cx="9144000" cy="1655762"/>
          </a:xfrm>
        </p:spPr>
        <p:txBody>
          <a:bodyPr/>
          <a:lstStyle>
            <a:lvl1pPr marL="0" indent="0" algn="ctr">
              <a:buNone/>
              <a:defRPr sz="1539"/>
            </a:lvl1pPr>
            <a:lvl2pPr marL="293248" indent="0" algn="ctr">
              <a:buNone/>
              <a:defRPr sz="1283"/>
            </a:lvl2pPr>
            <a:lvl3pPr marL="586496" indent="0" algn="ctr">
              <a:buNone/>
              <a:defRPr sz="1155"/>
            </a:lvl3pPr>
            <a:lvl4pPr marL="879744" indent="0" algn="ctr">
              <a:buNone/>
              <a:defRPr sz="1026"/>
            </a:lvl4pPr>
            <a:lvl5pPr marL="1172992" indent="0" algn="ctr">
              <a:buNone/>
              <a:defRPr sz="1026"/>
            </a:lvl5pPr>
            <a:lvl6pPr marL="1466240" indent="0" algn="ctr">
              <a:buNone/>
              <a:defRPr sz="1026"/>
            </a:lvl6pPr>
            <a:lvl7pPr marL="1759488" indent="0" algn="ctr">
              <a:buNone/>
              <a:defRPr sz="1026"/>
            </a:lvl7pPr>
            <a:lvl8pPr marL="2052737" indent="0" algn="ctr">
              <a:buNone/>
              <a:defRPr sz="1026"/>
            </a:lvl8pPr>
            <a:lvl9pPr marL="2345985" indent="0" algn="ctr">
              <a:buNone/>
              <a:defRPr sz="1026"/>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EB66CE4B-F873-42E1-81E9-4780501D219F}" type="datetimeFigureOut">
              <a:rPr lang="en-GB" smtClean="0"/>
              <a:t>15/08/2023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72419049-AE4B-4E0C-8D5A-83A85B12A3FC}" type="slidenum">
              <a:rPr lang="en-GB" smtClean="0"/>
              <a:t>‹#›</a:t>
            </a:fld>
            <a:endParaRPr lang="en-GB" dirty="0"/>
          </a:p>
        </p:txBody>
      </p:sp>
    </p:spTree>
    <p:extLst>
      <p:ext uri="{BB962C8B-B14F-4D97-AF65-F5344CB8AC3E}">
        <p14:creationId xmlns:p14="http://schemas.microsoft.com/office/powerpoint/2010/main" val="39655457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EB66CE4B-F873-42E1-81E9-4780501D219F}" type="datetimeFigureOut">
              <a:rPr lang="en-GB" smtClean="0"/>
              <a:t>15/08/2023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72419049-AE4B-4E0C-8D5A-83A85B12A3FC}" type="slidenum">
              <a:rPr lang="en-GB" smtClean="0"/>
              <a:t>‹#›</a:t>
            </a:fld>
            <a:endParaRPr lang="en-GB" dirty="0"/>
          </a:p>
        </p:txBody>
      </p:sp>
    </p:spTree>
    <p:extLst>
      <p:ext uri="{BB962C8B-B14F-4D97-AF65-F5344CB8AC3E}">
        <p14:creationId xmlns:p14="http://schemas.microsoft.com/office/powerpoint/2010/main" val="31908435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6835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EB66CE4B-F873-42E1-81E9-4780501D219F}" type="datetimeFigureOut">
              <a:rPr lang="en-GB" smtClean="0"/>
              <a:t>15/08/2023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72419049-AE4B-4E0C-8D5A-83A85B12A3FC}" type="slidenum">
              <a:rPr lang="en-GB" smtClean="0"/>
              <a:t>‹#›</a:t>
            </a:fld>
            <a:endParaRPr lang="en-GB" dirty="0"/>
          </a:p>
        </p:txBody>
      </p:sp>
    </p:spTree>
    <p:extLst>
      <p:ext uri="{BB962C8B-B14F-4D97-AF65-F5344CB8AC3E}">
        <p14:creationId xmlns:p14="http://schemas.microsoft.com/office/powerpoint/2010/main" val="6036138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EB66CE4B-F873-42E1-81E9-4780501D219F}" type="datetimeFigureOut">
              <a:rPr lang="en-GB" smtClean="0"/>
              <a:t>15/08/2023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72419049-AE4B-4E0C-8D5A-83A85B12A3FC}" type="slidenum">
              <a:rPr lang="en-GB" smtClean="0"/>
              <a:t>‹#›</a:t>
            </a:fld>
            <a:endParaRPr lang="en-GB" dirty="0"/>
          </a:p>
        </p:txBody>
      </p:sp>
    </p:spTree>
    <p:extLst>
      <p:ext uri="{BB962C8B-B14F-4D97-AF65-F5344CB8AC3E}">
        <p14:creationId xmlns:p14="http://schemas.microsoft.com/office/powerpoint/2010/main" val="16722013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38"/>
            <a:ext cx="10515600" cy="2852737"/>
          </a:xfrm>
        </p:spPr>
        <p:txBody>
          <a:bodyPr anchor="b"/>
          <a:lstStyle>
            <a:lvl1pPr>
              <a:defRPr sz="3848"/>
            </a:lvl1pPr>
          </a:lstStyle>
          <a:p>
            <a:r>
              <a:rPr lang="en-US"/>
              <a:t>Click to edit Master title style</a:t>
            </a:r>
            <a:endParaRPr lang="en-GB"/>
          </a:p>
        </p:txBody>
      </p:sp>
      <p:sp>
        <p:nvSpPr>
          <p:cNvPr id="3" name="Text Placeholder 2"/>
          <p:cNvSpPr>
            <a:spLocks noGrp="1"/>
          </p:cNvSpPr>
          <p:nvPr>
            <p:ph type="body" idx="1"/>
          </p:nvPr>
        </p:nvSpPr>
        <p:spPr>
          <a:xfrm>
            <a:off x="831851" y="4589464"/>
            <a:ext cx="10515600" cy="1500187"/>
          </a:xfrm>
        </p:spPr>
        <p:txBody>
          <a:bodyPr/>
          <a:lstStyle>
            <a:lvl1pPr marL="0" indent="0">
              <a:buNone/>
              <a:defRPr sz="1539">
                <a:solidFill>
                  <a:schemeClr val="tx1">
                    <a:tint val="75000"/>
                  </a:schemeClr>
                </a:solidFill>
              </a:defRPr>
            </a:lvl1pPr>
            <a:lvl2pPr marL="293248" indent="0">
              <a:buNone/>
              <a:defRPr sz="1283">
                <a:solidFill>
                  <a:schemeClr val="tx1">
                    <a:tint val="75000"/>
                  </a:schemeClr>
                </a:solidFill>
              </a:defRPr>
            </a:lvl2pPr>
            <a:lvl3pPr marL="586496" indent="0">
              <a:buNone/>
              <a:defRPr sz="1155">
                <a:solidFill>
                  <a:schemeClr val="tx1">
                    <a:tint val="75000"/>
                  </a:schemeClr>
                </a:solidFill>
              </a:defRPr>
            </a:lvl3pPr>
            <a:lvl4pPr marL="879744" indent="0">
              <a:buNone/>
              <a:defRPr sz="1026">
                <a:solidFill>
                  <a:schemeClr val="tx1">
                    <a:tint val="75000"/>
                  </a:schemeClr>
                </a:solidFill>
              </a:defRPr>
            </a:lvl4pPr>
            <a:lvl5pPr marL="1172992" indent="0">
              <a:buNone/>
              <a:defRPr sz="1026">
                <a:solidFill>
                  <a:schemeClr val="tx1">
                    <a:tint val="75000"/>
                  </a:schemeClr>
                </a:solidFill>
              </a:defRPr>
            </a:lvl5pPr>
            <a:lvl6pPr marL="1466240" indent="0">
              <a:buNone/>
              <a:defRPr sz="1026">
                <a:solidFill>
                  <a:schemeClr val="tx1">
                    <a:tint val="75000"/>
                  </a:schemeClr>
                </a:solidFill>
              </a:defRPr>
            </a:lvl6pPr>
            <a:lvl7pPr marL="1759488" indent="0">
              <a:buNone/>
              <a:defRPr sz="1026">
                <a:solidFill>
                  <a:schemeClr val="tx1">
                    <a:tint val="75000"/>
                  </a:schemeClr>
                </a:solidFill>
              </a:defRPr>
            </a:lvl7pPr>
            <a:lvl8pPr marL="2052737" indent="0">
              <a:buNone/>
              <a:defRPr sz="1026">
                <a:solidFill>
                  <a:schemeClr val="tx1">
                    <a:tint val="75000"/>
                  </a:schemeClr>
                </a:solidFill>
              </a:defRPr>
            </a:lvl8pPr>
            <a:lvl9pPr marL="2345985" indent="0">
              <a:buNone/>
              <a:defRPr sz="1026">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B66CE4B-F873-42E1-81E9-4780501D219F}" type="datetimeFigureOut">
              <a:rPr lang="en-GB" smtClean="0"/>
              <a:t>15/08/2023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72419049-AE4B-4E0C-8D5A-83A85B12A3FC}" type="slidenum">
              <a:rPr lang="en-GB" smtClean="0"/>
              <a:t>‹#›</a:t>
            </a:fld>
            <a:endParaRPr lang="en-GB" dirty="0"/>
          </a:p>
        </p:txBody>
      </p:sp>
    </p:spTree>
    <p:extLst>
      <p:ext uri="{BB962C8B-B14F-4D97-AF65-F5344CB8AC3E}">
        <p14:creationId xmlns:p14="http://schemas.microsoft.com/office/powerpoint/2010/main" val="30013876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5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7601" y="1825625"/>
            <a:ext cx="515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EB66CE4B-F873-42E1-81E9-4780501D219F}" type="datetimeFigureOut">
              <a:rPr lang="en-GB" smtClean="0"/>
              <a:t>15/08/2023</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72419049-AE4B-4E0C-8D5A-83A85B12A3FC}" type="slidenum">
              <a:rPr lang="en-GB" smtClean="0"/>
              <a:t>‹#›</a:t>
            </a:fld>
            <a:endParaRPr lang="en-GB" dirty="0"/>
          </a:p>
        </p:txBody>
      </p:sp>
    </p:spTree>
    <p:extLst>
      <p:ext uri="{BB962C8B-B14F-4D97-AF65-F5344CB8AC3E}">
        <p14:creationId xmlns:p14="http://schemas.microsoft.com/office/powerpoint/2010/main" val="30123627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40318" y="365126"/>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40318" y="1681163"/>
            <a:ext cx="5158316" cy="823912"/>
          </a:xfrm>
        </p:spPr>
        <p:txBody>
          <a:bodyPr anchor="b"/>
          <a:lstStyle>
            <a:lvl1pPr marL="0" indent="0">
              <a:buNone/>
              <a:defRPr sz="1539" b="1"/>
            </a:lvl1pPr>
            <a:lvl2pPr marL="293248" indent="0">
              <a:buNone/>
              <a:defRPr sz="1283" b="1"/>
            </a:lvl2pPr>
            <a:lvl3pPr marL="586496" indent="0">
              <a:buNone/>
              <a:defRPr sz="1155" b="1"/>
            </a:lvl3pPr>
            <a:lvl4pPr marL="879744" indent="0">
              <a:buNone/>
              <a:defRPr sz="1026" b="1"/>
            </a:lvl4pPr>
            <a:lvl5pPr marL="1172992" indent="0">
              <a:buNone/>
              <a:defRPr sz="1026" b="1"/>
            </a:lvl5pPr>
            <a:lvl6pPr marL="1466240" indent="0">
              <a:buNone/>
              <a:defRPr sz="1026" b="1"/>
            </a:lvl6pPr>
            <a:lvl7pPr marL="1759488" indent="0">
              <a:buNone/>
              <a:defRPr sz="1026" b="1"/>
            </a:lvl7pPr>
            <a:lvl8pPr marL="2052737" indent="0">
              <a:buNone/>
              <a:defRPr sz="1026" b="1"/>
            </a:lvl8pPr>
            <a:lvl9pPr marL="2345985" indent="0">
              <a:buNone/>
              <a:defRPr sz="1026" b="1"/>
            </a:lvl9pPr>
          </a:lstStyle>
          <a:p>
            <a:pPr lvl="0"/>
            <a:r>
              <a:rPr lang="en-US"/>
              <a:t>Click to edit Master text styles</a:t>
            </a:r>
          </a:p>
        </p:txBody>
      </p:sp>
      <p:sp>
        <p:nvSpPr>
          <p:cNvPr id="4" name="Content Placeholder 3"/>
          <p:cNvSpPr>
            <a:spLocks noGrp="1"/>
          </p:cNvSpPr>
          <p:nvPr>
            <p:ph sz="half" idx="2"/>
          </p:nvPr>
        </p:nvSpPr>
        <p:spPr>
          <a:xfrm>
            <a:off x="840318" y="2505075"/>
            <a:ext cx="5158316"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717" cy="823912"/>
          </a:xfrm>
        </p:spPr>
        <p:txBody>
          <a:bodyPr anchor="b"/>
          <a:lstStyle>
            <a:lvl1pPr marL="0" indent="0">
              <a:buNone/>
              <a:defRPr sz="1539" b="1"/>
            </a:lvl1pPr>
            <a:lvl2pPr marL="293248" indent="0">
              <a:buNone/>
              <a:defRPr sz="1283" b="1"/>
            </a:lvl2pPr>
            <a:lvl3pPr marL="586496" indent="0">
              <a:buNone/>
              <a:defRPr sz="1155" b="1"/>
            </a:lvl3pPr>
            <a:lvl4pPr marL="879744" indent="0">
              <a:buNone/>
              <a:defRPr sz="1026" b="1"/>
            </a:lvl4pPr>
            <a:lvl5pPr marL="1172992" indent="0">
              <a:buNone/>
              <a:defRPr sz="1026" b="1"/>
            </a:lvl5pPr>
            <a:lvl6pPr marL="1466240" indent="0">
              <a:buNone/>
              <a:defRPr sz="1026" b="1"/>
            </a:lvl6pPr>
            <a:lvl7pPr marL="1759488" indent="0">
              <a:buNone/>
              <a:defRPr sz="1026" b="1"/>
            </a:lvl7pPr>
            <a:lvl8pPr marL="2052737" indent="0">
              <a:buNone/>
              <a:defRPr sz="1026" b="1"/>
            </a:lvl8pPr>
            <a:lvl9pPr marL="2345985" indent="0">
              <a:buNone/>
              <a:defRPr sz="1026" b="1"/>
            </a:lvl9pPr>
          </a:lstStyle>
          <a:p>
            <a:pPr lvl="0"/>
            <a:r>
              <a:rPr lang="en-US"/>
              <a:t>Click to edit Master text styles</a:t>
            </a:r>
          </a:p>
        </p:txBody>
      </p:sp>
      <p:sp>
        <p:nvSpPr>
          <p:cNvPr id="6" name="Content Placeholder 5"/>
          <p:cNvSpPr>
            <a:spLocks noGrp="1"/>
          </p:cNvSpPr>
          <p:nvPr>
            <p:ph sz="quarter" idx="4"/>
          </p:nvPr>
        </p:nvSpPr>
        <p:spPr>
          <a:xfrm>
            <a:off x="6172200" y="2505075"/>
            <a:ext cx="518371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EB66CE4B-F873-42E1-81E9-4780501D219F}" type="datetimeFigureOut">
              <a:rPr lang="en-GB" smtClean="0"/>
              <a:t>15/08/2023</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72419049-AE4B-4E0C-8D5A-83A85B12A3FC}" type="slidenum">
              <a:rPr lang="en-GB" smtClean="0"/>
              <a:t>‹#›</a:t>
            </a:fld>
            <a:endParaRPr lang="en-GB" dirty="0"/>
          </a:p>
        </p:txBody>
      </p:sp>
    </p:spTree>
    <p:extLst>
      <p:ext uri="{BB962C8B-B14F-4D97-AF65-F5344CB8AC3E}">
        <p14:creationId xmlns:p14="http://schemas.microsoft.com/office/powerpoint/2010/main" val="38289158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EB66CE4B-F873-42E1-81E9-4780501D219F}" type="datetimeFigureOut">
              <a:rPr lang="en-GB" smtClean="0"/>
              <a:t>15/08/2023</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72419049-AE4B-4E0C-8D5A-83A85B12A3FC}" type="slidenum">
              <a:rPr lang="en-GB" smtClean="0"/>
              <a:t>‹#›</a:t>
            </a:fld>
            <a:endParaRPr lang="en-GB" dirty="0"/>
          </a:p>
        </p:txBody>
      </p:sp>
    </p:spTree>
    <p:extLst>
      <p:ext uri="{BB962C8B-B14F-4D97-AF65-F5344CB8AC3E}">
        <p14:creationId xmlns:p14="http://schemas.microsoft.com/office/powerpoint/2010/main" val="33241356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B66CE4B-F873-42E1-81E9-4780501D219F}" type="datetimeFigureOut">
              <a:rPr lang="en-GB" smtClean="0"/>
              <a:t>15/08/2023</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72419049-AE4B-4E0C-8D5A-83A85B12A3FC}" type="slidenum">
              <a:rPr lang="en-GB" smtClean="0"/>
              <a:t>‹#›</a:t>
            </a:fld>
            <a:endParaRPr lang="en-GB" dirty="0"/>
          </a:p>
        </p:txBody>
      </p:sp>
    </p:spTree>
    <p:extLst>
      <p:ext uri="{BB962C8B-B14F-4D97-AF65-F5344CB8AC3E}">
        <p14:creationId xmlns:p14="http://schemas.microsoft.com/office/powerpoint/2010/main" val="12406388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8" y="457200"/>
            <a:ext cx="3932766" cy="1600200"/>
          </a:xfrm>
        </p:spPr>
        <p:txBody>
          <a:bodyPr anchor="b"/>
          <a:lstStyle>
            <a:lvl1pPr>
              <a:defRPr sz="2052"/>
            </a:lvl1pPr>
          </a:lstStyle>
          <a:p>
            <a:r>
              <a:rPr lang="en-US"/>
              <a:t>Click to edit Master title style</a:t>
            </a:r>
            <a:endParaRPr lang="en-GB"/>
          </a:p>
        </p:txBody>
      </p:sp>
      <p:sp>
        <p:nvSpPr>
          <p:cNvPr id="3" name="Content Placeholder 2"/>
          <p:cNvSpPr>
            <a:spLocks noGrp="1"/>
          </p:cNvSpPr>
          <p:nvPr>
            <p:ph idx="1"/>
          </p:nvPr>
        </p:nvSpPr>
        <p:spPr>
          <a:xfrm>
            <a:off x="5183717" y="987426"/>
            <a:ext cx="6172200" cy="4873625"/>
          </a:xfrm>
        </p:spPr>
        <p:txBody>
          <a:bodyPr/>
          <a:lstStyle>
            <a:lvl1pPr>
              <a:defRPr sz="2052"/>
            </a:lvl1pPr>
            <a:lvl2pPr>
              <a:defRPr sz="1796"/>
            </a:lvl2pPr>
            <a:lvl3pPr>
              <a:defRPr sz="1539"/>
            </a:lvl3pPr>
            <a:lvl4pPr>
              <a:defRPr sz="1283"/>
            </a:lvl4pPr>
            <a:lvl5pPr>
              <a:defRPr sz="1283"/>
            </a:lvl5pPr>
            <a:lvl6pPr>
              <a:defRPr sz="1283"/>
            </a:lvl6pPr>
            <a:lvl7pPr>
              <a:defRPr sz="1283"/>
            </a:lvl7pPr>
            <a:lvl8pPr>
              <a:defRPr sz="1283"/>
            </a:lvl8pPr>
            <a:lvl9pPr>
              <a:defRPr sz="128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40318" y="2057400"/>
            <a:ext cx="3932766" cy="3811588"/>
          </a:xfrm>
        </p:spPr>
        <p:txBody>
          <a:bodyPr/>
          <a:lstStyle>
            <a:lvl1pPr marL="0" indent="0">
              <a:buNone/>
              <a:defRPr sz="1026"/>
            </a:lvl1pPr>
            <a:lvl2pPr marL="293248" indent="0">
              <a:buNone/>
              <a:defRPr sz="898"/>
            </a:lvl2pPr>
            <a:lvl3pPr marL="586496" indent="0">
              <a:buNone/>
              <a:defRPr sz="770"/>
            </a:lvl3pPr>
            <a:lvl4pPr marL="879744" indent="0">
              <a:buNone/>
              <a:defRPr sz="641"/>
            </a:lvl4pPr>
            <a:lvl5pPr marL="1172992" indent="0">
              <a:buNone/>
              <a:defRPr sz="641"/>
            </a:lvl5pPr>
            <a:lvl6pPr marL="1466240" indent="0">
              <a:buNone/>
              <a:defRPr sz="641"/>
            </a:lvl6pPr>
            <a:lvl7pPr marL="1759488" indent="0">
              <a:buNone/>
              <a:defRPr sz="641"/>
            </a:lvl7pPr>
            <a:lvl8pPr marL="2052737" indent="0">
              <a:buNone/>
              <a:defRPr sz="641"/>
            </a:lvl8pPr>
            <a:lvl9pPr marL="2345985" indent="0">
              <a:buNone/>
              <a:defRPr sz="641"/>
            </a:lvl9pPr>
          </a:lstStyle>
          <a:p>
            <a:pPr lvl="0"/>
            <a:r>
              <a:rPr lang="en-US"/>
              <a:t>Click to edit Master text styles</a:t>
            </a:r>
          </a:p>
        </p:txBody>
      </p:sp>
      <p:sp>
        <p:nvSpPr>
          <p:cNvPr id="5" name="Date Placeholder 4"/>
          <p:cNvSpPr>
            <a:spLocks noGrp="1"/>
          </p:cNvSpPr>
          <p:nvPr>
            <p:ph type="dt" sz="half" idx="10"/>
          </p:nvPr>
        </p:nvSpPr>
        <p:spPr/>
        <p:txBody>
          <a:bodyPr/>
          <a:lstStyle/>
          <a:p>
            <a:fld id="{EB66CE4B-F873-42E1-81E9-4780501D219F}" type="datetimeFigureOut">
              <a:rPr lang="en-GB" smtClean="0"/>
              <a:t>15/08/2023</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72419049-AE4B-4E0C-8D5A-83A85B12A3FC}" type="slidenum">
              <a:rPr lang="en-GB" smtClean="0"/>
              <a:t>‹#›</a:t>
            </a:fld>
            <a:endParaRPr lang="en-GB" dirty="0"/>
          </a:p>
        </p:txBody>
      </p:sp>
    </p:spTree>
    <p:extLst>
      <p:ext uri="{BB962C8B-B14F-4D97-AF65-F5344CB8AC3E}">
        <p14:creationId xmlns:p14="http://schemas.microsoft.com/office/powerpoint/2010/main" val="19877994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8" y="457200"/>
            <a:ext cx="3932766" cy="1600200"/>
          </a:xfrm>
        </p:spPr>
        <p:txBody>
          <a:bodyPr anchor="b"/>
          <a:lstStyle>
            <a:lvl1pPr>
              <a:defRPr sz="2052"/>
            </a:lvl1pPr>
          </a:lstStyle>
          <a:p>
            <a:r>
              <a:rPr lang="en-US"/>
              <a:t>Click to edit Master title style</a:t>
            </a:r>
            <a:endParaRPr lang="en-GB"/>
          </a:p>
        </p:txBody>
      </p:sp>
      <p:sp>
        <p:nvSpPr>
          <p:cNvPr id="3" name="Picture Placeholder 2"/>
          <p:cNvSpPr>
            <a:spLocks noGrp="1"/>
          </p:cNvSpPr>
          <p:nvPr>
            <p:ph type="pic" idx="1"/>
          </p:nvPr>
        </p:nvSpPr>
        <p:spPr>
          <a:xfrm>
            <a:off x="5183717" y="987426"/>
            <a:ext cx="6172200" cy="4873625"/>
          </a:xfrm>
        </p:spPr>
        <p:txBody>
          <a:bodyPr/>
          <a:lstStyle>
            <a:lvl1pPr marL="0" indent="0">
              <a:buNone/>
              <a:defRPr sz="2052"/>
            </a:lvl1pPr>
            <a:lvl2pPr marL="293248" indent="0">
              <a:buNone/>
              <a:defRPr sz="1796"/>
            </a:lvl2pPr>
            <a:lvl3pPr marL="586496" indent="0">
              <a:buNone/>
              <a:defRPr sz="1539"/>
            </a:lvl3pPr>
            <a:lvl4pPr marL="879744" indent="0">
              <a:buNone/>
              <a:defRPr sz="1283"/>
            </a:lvl4pPr>
            <a:lvl5pPr marL="1172992" indent="0">
              <a:buNone/>
              <a:defRPr sz="1283"/>
            </a:lvl5pPr>
            <a:lvl6pPr marL="1466240" indent="0">
              <a:buNone/>
              <a:defRPr sz="1283"/>
            </a:lvl6pPr>
            <a:lvl7pPr marL="1759488" indent="0">
              <a:buNone/>
              <a:defRPr sz="1283"/>
            </a:lvl7pPr>
            <a:lvl8pPr marL="2052737" indent="0">
              <a:buNone/>
              <a:defRPr sz="1283"/>
            </a:lvl8pPr>
            <a:lvl9pPr marL="2345985" indent="0">
              <a:buNone/>
              <a:defRPr sz="1283"/>
            </a:lvl9pPr>
          </a:lstStyle>
          <a:p>
            <a:endParaRPr lang="en-GB" dirty="0"/>
          </a:p>
        </p:txBody>
      </p:sp>
      <p:sp>
        <p:nvSpPr>
          <p:cNvPr id="4" name="Text Placeholder 3"/>
          <p:cNvSpPr>
            <a:spLocks noGrp="1"/>
          </p:cNvSpPr>
          <p:nvPr>
            <p:ph type="body" sz="half" idx="2"/>
          </p:nvPr>
        </p:nvSpPr>
        <p:spPr>
          <a:xfrm>
            <a:off x="840318" y="2057400"/>
            <a:ext cx="3932766" cy="3811588"/>
          </a:xfrm>
        </p:spPr>
        <p:txBody>
          <a:bodyPr/>
          <a:lstStyle>
            <a:lvl1pPr marL="0" indent="0">
              <a:buNone/>
              <a:defRPr sz="1026"/>
            </a:lvl1pPr>
            <a:lvl2pPr marL="293248" indent="0">
              <a:buNone/>
              <a:defRPr sz="898"/>
            </a:lvl2pPr>
            <a:lvl3pPr marL="586496" indent="0">
              <a:buNone/>
              <a:defRPr sz="770"/>
            </a:lvl3pPr>
            <a:lvl4pPr marL="879744" indent="0">
              <a:buNone/>
              <a:defRPr sz="641"/>
            </a:lvl4pPr>
            <a:lvl5pPr marL="1172992" indent="0">
              <a:buNone/>
              <a:defRPr sz="641"/>
            </a:lvl5pPr>
            <a:lvl6pPr marL="1466240" indent="0">
              <a:buNone/>
              <a:defRPr sz="641"/>
            </a:lvl6pPr>
            <a:lvl7pPr marL="1759488" indent="0">
              <a:buNone/>
              <a:defRPr sz="641"/>
            </a:lvl7pPr>
            <a:lvl8pPr marL="2052737" indent="0">
              <a:buNone/>
              <a:defRPr sz="641"/>
            </a:lvl8pPr>
            <a:lvl9pPr marL="2345985" indent="0">
              <a:buNone/>
              <a:defRPr sz="641"/>
            </a:lvl9pPr>
          </a:lstStyle>
          <a:p>
            <a:pPr lvl="0"/>
            <a:r>
              <a:rPr lang="en-US"/>
              <a:t>Click to edit Master text styles</a:t>
            </a:r>
          </a:p>
        </p:txBody>
      </p:sp>
      <p:sp>
        <p:nvSpPr>
          <p:cNvPr id="5" name="Date Placeholder 4"/>
          <p:cNvSpPr>
            <a:spLocks noGrp="1"/>
          </p:cNvSpPr>
          <p:nvPr>
            <p:ph type="dt" sz="half" idx="10"/>
          </p:nvPr>
        </p:nvSpPr>
        <p:spPr/>
        <p:txBody>
          <a:bodyPr/>
          <a:lstStyle/>
          <a:p>
            <a:fld id="{EB66CE4B-F873-42E1-81E9-4780501D219F}" type="datetimeFigureOut">
              <a:rPr lang="en-GB" smtClean="0"/>
              <a:t>15/08/2023</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72419049-AE4B-4E0C-8D5A-83A85B12A3FC}" type="slidenum">
              <a:rPr lang="en-GB" smtClean="0"/>
              <a:t>‹#›</a:t>
            </a:fld>
            <a:endParaRPr lang="en-GB" dirty="0"/>
          </a:p>
        </p:txBody>
      </p:sp>
    </p:spTree>
    <p:extLst>
      <p:ext uri="{BB962C8B-B14F-4D97-AF65-F5344CB8AC3E}">
        <p14:creationId xmlns:p14="http://schemas.microsoft.com/office/powerpoint/2010/main" val="8046096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1" y="365126"/>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1"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770">
                <a:solidFill>
                  <a:schemeClr val="tx1">
                    <a:tint val="75000"/>
                  </a:schemeClr>
                </a:solidFill>
              </a:defRPr>
            </a:lvl1pPr>
          </a:lstStyle>
          <a:p>
            <a:fld id="{EB66CE4B-F873-42E1-81E9-4780501D219F}" type="datetimeFigureOut">
              <a:rPr lang="en-GB" smtClean="0"/>
              <a:t>15/08/2023</a:t>
            </a:fld>
            <a:endParaRPr lang="en-GB" dirty="0"/>
          </a:p>
        </p:txBody>
      </p:sp>
      <p:sp>
        <p:nvSpPr>
          <p:cNvPr id="5" name="Footer Placeholder 4"/>
          <p:cNvSpPr>
            <a:spLocks noGrp="1"/>
          </p:cNvSpPr>
          <p:nvPr>
            <p:ph type="ftr" sz="quarter" idx="3"/>
          </p:nvPr>
        </p:nvSpPr>
        <p:spPr>
          <a:xfrm>
            <a:off x="4038601" y="6356350"/>
            <a:ext cx="4114800" cy="365125"/>
          </a:xfrm>
          <a:prstGeom prst="rect">
            <a:avLst/>
          </a:prstGeom>
        </p:spPr>
        <p:txBody>
          <a:bodyPr vert="horz" lIns="91440" tIns="45720" rIns="91440" bIns="45720" rtlCol="0" anchor="ctr"/>
          <a:lstStyle>
            <a:lvl1pPr algn="ctr">
              <a:defRPr sz="77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770">
                <a:solidFill>
                  <a:schemeClr val="tx1">
                    <a:tint val="75000"/>
                  </a:schemeClr>
                </a:solidFill>
              </a:defRPr>
            </a:lvl1pPr>
          </a:lstStyle>
          <a:p>
            <a:fld id="{72419049-AE4B-4E0C-8D5A-83A85B12A3FC}" type="slidenum">
              <a:rPr lang="en-GB" smtClean="0"/>
              <a:t>‹#›</a:t>
            </a:fld>
            <a:endParaRPr lang="en-GB" dirty="0"/>
          </a:p>
        </p:txBody>
      </p:sp>
    </p:spTree>
    <p:extLst>
      <p:ext uri="{BB962C8B-B14F-4D97-AF65-F5344CB8AC3E}">
        <p14:creationId xmlns:p14="http://schemas.microsoft.com/office/powerpoint/2010/main" val="327884609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586496" rtl="0" eaLnBrk="1" latinLnBrk="0" hangingPunct="1">
        <a:lnSpc>
          <a:spcPct val="90000"/>
        </a:lnSpc>
        <a:spcBef>
          <a:spcPct val="0"/>
        </a:spcBef>
        <a:buNone/>
        <a:defRPr sz="2822" kern="1200">
          <a:solidFill>
            <a:schemeClr val="tx1"/>
          </a:solidFill>
          <a:latin typeface="+mj-lt"/>
          <a:ea typeface="+mj-ea"/>
          <a:cs typeface="+mj-cs"/>
        </a:defRPr>
      </a:lvl1pPr>
    </p:titleStyle>
    <p:bodyStyle>
      <a:lvl1pPr marL="146624" indent="-146624" algn="l" defTabSz="586496" rtl="0" eaLnBrk="1" latinLnBrk="0" hangingPunct="1">
        <a:lnSpc>
          <a:spcPct val="90000"/>
        </a:lnSpc>
        <a:spcBef>
          <a:spcPts val="641"/>
        </a:spcBef>
        <a:buFont typeface="Arial" panose="020B0604020202020204" pitchFamily="34" charset="0"/>
        <a:buChar char="•"/>
        <a:defRPr sz="1796" kern="1200">
          <a:solidFill>
            <a:schemeClr val="tx1"/>
          </a:solidFill>
          <a:latin typeface="+mn-lt"/>
          <a:ea typeface="+mn-ea"/>
          <a:cs typeface="+mn-cs"/>
        </a:defRPr>
      </a:lvl1pPr>
      <a:lvl2pPr marL="439872" indent="-146624" algn="l" defTabSz="586496" rtl="0" eaLnBrk="1" latinLnBrk="0" hangingPunct="1">
        <a:lnSpc>
          <a:spcPct val="90000"/>
        </a:lnSpc>
        <a:spcBef>
          <a:spcPts val="321"/>
        </a:spcBef>
        <a:buFont typeface="Arial" panose="020B0604020202020204" pitchFamily="34" charset="0"/>
        <a:buChar char="•"/>
        <a:defRPr sz="1539" kern="1200">
          <a:solidFill>
            <a:schemeClr val="tx1"/>
          </a:solidFill>
          <a:latin typeface="+mn-lt"/>
          <a:ea typeface="+mn-ea"/>
          <a:cs typeface="+mn-cs"/>
        </a:defRPr>
      </a:lvl2pPr>
      <a:lvl3pPr marL="733120" indent="-146624" algn="l" defTabSz="586496" rtl="0" eaLnBrk="1" latinLnBrk="0" hangingPunct="1">
        <a:lnSpc>
          <a:spcPct val="90000"/>
        </a:lnSpc>
        <a:spcBef>
          <a:spcPts val="321"/>
        </a:spcBef>
        <a:buFont typeface="Arial" panose="020B0604020202020204" pitchFamily="34" charset="0"/>
        <a:buChar char="•"/>
        <a:defRPr sz="1283" kern="1200">
          <a:solidFill>
            <a:schemeClr val="tx1"/>
          </a:solidFill>
          <a:latin typeface="+mn-lt"/>
          <a:ea typeface="+mn-ea"/>
          <a:cs typeface="+mn-cs"/>
        </a:defRPr>
      </a:lvl3pPr>
      <a:lvl4pPr marL="1026368" indent="-146624" algn="l" defTabSz="586496" rtl="0" eaLnBrk="1" latinLnBrk="0" hangingPunct="1">
        <a:lnSpc>
          <a:spcPct val="90000"/>
        </a:lnSpc>
        <a:spcBef>
          <a:spcPts val="321"/>
        </a:spcBef>
        <a:buFont typeface="Arial" panose="020B0604020202020204" pitchFamily="34" charset="0"/>
        <a:buChar char="•"/>
        <a:defRPr sz="1155" kern="1200">
          <a:solidFill>
            <a:schemeClr val="tx1"/>
          </a:solidFill>
          <a:latin typeface="+mn-lt"/>
          <a:ea typeface="+mn-ea"/>
          <a:cs typeface="+mn-cs"/>
        </a:defRPr>
      </a:lvl4pPr>
      <a:lvl5pPr marL="1319616" indent="-146624" algn="l" defTabSz="586496" rtl="0" eaLnBrk="1" latinLnBrk="0" hangingPunct="1">
        <a:lnSpc>
          <a:spcPct val="90000"/>
        </a:lnSpc>
        <a:spcBef>
          <a:spcPts val="321"/>
        </a:spcBef>
        <a:buFont typeface="Arial" panose="020B0604020202020204" pitchFamily="34" charset="0"/>
        <a:buChar char="•"/>
        <a:defRPr sz="1155" kern="1200">
          <a:solidFill>
            <a:schemeClr val="tx1"/>
          </a:solidFill>
          <a:latin typeface="+mn-lt"/>
          <a:ea typeface="+mn-ea"/>
          <a:cs typeface="+mn-cs"/>
        </a:defRPr>
      </a:lvl5pPr>
      <a:lvl6pPr marL="1612864" indent="-146624" algn="l" defTabSz="586496" rtl="0" eaLnBrk="1" latinLnBrk="0" hangingPunct="1">
        <a:lnSpc>
          <a:spcPct val="90000"/>
        </a:lnSpc>
        <a:spcBef>
          <a:spcPts val="321"/>
        </a:spcBef>
        <a:buFont typeface="Arial" panose="020B0604020202020204" pitchFamily="34" charset="0"/>
        <a:buChar char="•"/>
        <a:defRPr sz="1155" kern="1200">
          <a:solidFill>
            <a:schemeClr val="tx1"/>
          </a:solidFill>
          <a:latin typeface="+mn-lt"/>
          <a:ea typeface="+mn-ea"/>
          <a:cs typeface="+mn-cs"/>
        </a:defRPr>
      </a:lvl6pPr>
      <a:lvl7pPr marL="1906113" indent="-146624" algn="l" defTabSz="586496" rtl="0" eaLnBrk="1" latinLnBrk="0" hangingPunct="1">
        <a:lnSpc>
          <a:spcPct val="90000"/>
        </a:lnSpc>
        <a:spcBef>
          <a:spcPts val="321"/>
        </a:spcBef>
        <a:buFont typeface="Arial" panose="020B0604020202020204" pitchFamily="34" charset="0"/>
        <a:buChar char="•"/>
        <a:defRPr sz="1155" kern="1200">
          <a:solidFill>
            <a:schemeClr val="tx1"/>
          </a:solidFill>
          <a:latin typeface="+mn-lt"/>
          <a:ea typeface="+mn-ea"/>
          <a:cs typeface="+mn-cs"/>
        </a:defRPr>
      </a:lvl7pPr>
      <a:lvl8pPr marL="2199361" indent="-146624" algn="l" defTabSz="586496" rtl="0" eaLnBrk="1" latinLnBrk="0" hangingPunct="1">
        <a:lnSpc>
          <a:spcPct val="90000"/>
        </a:lnSpc>
        <a:spcBef>
          <a:spcPts val="321"/>
        </a:spcBef>
        <a:buFont typeface="Arial" panose="020B0604020202020204" pitchFamily="34" charset="0"/>
        <a:buChar char="•"/>
        <a:defRPr sz="1155" kern="1200">
          <a:solidFill>
            <a:schemeClr val="tx1"/>
          </a:solidFill>
          <a:latin typeface="+mn-lt"/>
          <a:ea typeface="+mn-ea"/>
          <a:cs typeface="+mn-cs"/>
        </a:defRPr>
      </a:lvl8pPr>
      <a:lvl9pPr marL="2492609" indent="-146624" algn="l" defTabSz="586496" rtl="0" eaLnBrk="1" latinLnBrk="0" hangingPunct="1">
        <a:lnSpc>
          <a:spcPct val="90000"/>
        </a:lnSpc>
        <a:spcBef>
          <a:spcPts val="321"/>
        </a:spcBef>
        <a:buFont typeface="Arial" panose="020B0604020202020204" pitchFamily="34" charset="0"/>
        <a:buChar char="•"/>
        <a:defRPr sz="1155" kern="1200">
          <a:solidFill>
            <a:schemeClr val="tx1"/>
          </a:solidFill>
          <a:latin typeface="+mn-lt"/>
          <a:ea typeface="+mn-ea"/>
          <a:cs typeface="+mn-cs"/>
        </a:defRPr>
      </a:lvl9pPr>
    </p:bodyStyle>
    <p:otherStyle>
      <a:defPPr>
        <a:defRPr lang="en-US"/>
      </a:defPPr>
      <a:lvl1pPr marL="0" algn="l" defTabSz="586496" rtl="0" eaLnBrk="1" latinLnBrk="0" hangingPunct="1">
        <a:defRPr sz="1155" kern="1200">
          <a:solidFill>
            <a:schemeClr val="tx1"/>
          </a:solidFill>
          <a:latin typeface="+mn-lt"/>
          <a:ea typeface="+mn-ea"/>
          <a:cs typeface="+mn-cs"/>
        </a:defRPr>
      </a:lvl1pPr>
      <a:lvl2pPr marL="293248" algn="l" defTabSz="586496" rtl="0" eaLnBrk="1" latinLnBrk="0" hangingPunct="1">
        <a:defRPr sz="1155" kern="1200">
          <a:solidFill>
            <a:schemeClr val="tx1"/>
          </a:solidFill>
          <a:latin typeface="+mn-lt"/>
          <a:ea typeface="+mn-ea"/>
          <a:cs typeface="+mn-cs"/>
        </a:defRPr>
      </a:lvl2pPr>
      <a:lvl3pPr marL="586496" algn="l" defTabSz="586496" rtl="0" eaLnBrk="1" latinLnBrk="0" hangingPunct="1">
        <a:defRPr sz="1155" kern="1200">
          <a:solidFill>
            <a:schemeClr val="tx1"/>
          </a:solidFill>
          <a:latin typeface="+mn-lt"/>
          <a:ea typeface="+mn-ea"/>
          <a:cs typeface="+mn-cs"/>
        </a:defRPr>
      </a:lvl3pPr>
      <a:lvl4pPr marL="879744" algn="l" defTabSz="586496" rtl="0" eaLnBrk="1" latinLnBrk="0" hangingPunct="1">
        <a:defRPr sz="1155" kern="1200">
          <a:solidFill>
            <a:schemeClr val="tx1"/>
          </a:solidFill>
          <a:latin typeface="+mn-lt"/>
          <a:ea typeface="+mn-ea"/>
          <a:cs typeface="+mn-cs"/>
        </a:defRPr>
      </a:lvl4pPr>
      <a:lvl5pPr marL="1172992" algn="l" defTabSz="586496" rtl="0" eaLnBrk="1" latinLnBrk="0" hangingPunct="1">
        <a:defRPr sz="1155" kern="1200">
          <a:solidFill>
            <a:schemeClr val="tx1"/>
          </a:solidFill>
          <a:latin typeface="+mn-lt"/>
          <a:ea typeface="+mn-ea"/>
          <a:cs typeface="+mn-cs"/>
        </a:defRPr>
      </a:lvl5pPr>
      <a:lvl6pPr marL="1466240" algn="l" defTabSz="586496" rtl="0" eaLnBrk="1" latinLnBrk="0" hangingPunct="1">
        <a:defRPr sz="1155" kern="1200">
          <a:solidFill>
            <a:schemeClr val="tx1"/>
          </a:solidFill>
          <a:latin typeface="+mn-lt"/>
          <a:ea typeface="+mn-ea"/>
          <a:cs typeface="+mn-cs"/>
        </a:defRPr>
      </a:lvl6pPr>
      <a:lvl7pPr marL="1759488" algn="l" defTabSz="586496" rtl="0" eaLnBrk="1" latinLnBrk="0" hangingPunct="1">
        <a:defRPr sz="1155" kern="1200">
          <a:solidFill>
            <a:schemeClr val="tx1"/>
          </a:solidFill>
          <a:latin typeface="+mn-lt"/>
          <a:ea typeface="+mn-ea"/>
          <a:cs typeface="+mn-cs"/>
        </a:defRPr>
      </a:lvl7pPr>
      <a:lvl8pPr marL="2052737" algn="l" defTabSz="586496" rtl="0" eaLnBrk="1" latinLnBrk="0" hangingPunct="1">
        <a:defRPr sz="1155" kern="1200">
          <a:solidFill>
            <a:schemeClr val="tx1"/>
          </a:solidFill>
          <a:latin typeface="+mn-lt"/>
          <a:ea typeface="+mn-ea"/>
          <a:cs typeface="+mn-cs"/>
        </a:defRPr>
      </a:lvl8pPr>
      <a:lvl9pPr marL="2345985" algn="l" defTabSz="586496" rtl="0" eaLnBrk="1" latinLnBrk="0" hangingPunct="1">
        <a:defRPr sz="1155"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s://www.england.nhs.uk/publication/network-contract-des-contract-specification-for-2023-24-pcn-requirements-and-entitlements/"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hyperlink" Target="https://www.england.nhs.uk/publication/network-contract-des-contract-specification-for-2023-24-pcn-requirements-and-entitlements/" TargetMode="External"/><Relationship Id="rId2" Type="http://schemas.openxmlformats.org/officeDocument/2006/relationships/hyperlink" Target="https://advanced-practice.hee.nhs.uk/our-work/programme-accreditation/" TargetMode="External"/><Relationship Id="rId1" Type="http://schemas.openxmlformats.org/officeDocument/2006/relationships/slideLayout" Target="../slideLayouts/slideLayout7.xml"/><Relationship Id="rId4" Type="http://schemas.openxmlformats.org/officeDocument/2006/relationships/hyperlink" Target="mailto:england.swgptp@nhs.net"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www.youtube.com/watch?v=VTkiqQGlL58" TargetMode="External"/><Relationship Id="rId2" Type="http://schemas.openxmlformats.org/officeDocument/2006/relationships/hyperlink" Target="https://gbr01.safelinks.protection.outlook.com/?url=https%3A%2F%2Fadvanced-practice.hee.nhs.uk%2Four-work%2Feportfolio-route%2F&amp;data=05%7C01%7Cjo.boston%40nhs.net%7Cc3fa01bb45254604a6fa08db8db42299%7C37c354b285b047f5b22207b48d774ee3%7C0%7C0%7C638259577049551901%7CUnknown%7CTWFpbGZsb3d8eyJWIjoiMC4wLjAwMDAiLCJQIjoiV2luMzIiLCJBTiI6Ik1haWwiLCJXVCI6Mn0%3D%7C3000%7C%7C%7C&amp;sdata=NKa6NjF%2FiLH3iESvBA13pTRkoGxrbBfLLWKuROEj8p4%3D&amp;reserved=0" TargetMode="External"/><Relationship Id="rId1" Type="http://schemas.openxmlformats.org/officeDocument/2006/relationships/slideLayout" Target="../slideLayouts/slideLayout7.xml"/><Relationship Id="rId5" Type="http://schemas.openxmlformats.org/officeDocument/2006/relationships/hyperlink" Target="mailto:england.swgptp@nhs.net" TargetMode="External"/><Relationship Id="rId4" Type="http://schemas.openxmlformats.org/officeDocument/2006/relationships/hyperlink" Target="https://www.england.nhs.uk/publication/network-contract-des-contract-specification-for-2023-24-pcn-requirements-and-entitlements/"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useBgFill="1">
        <p:nvSpPr>
          <p:cNvPr id="11" name="Rectangle 10">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3" name="Rectangle 12">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5" name="Rectangle 14">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7" name="Rectangle 16">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9" name="Freeform: Shape 18">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1" name="Rectangle 20">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4" name="Title 3">
            <a:extLst>
              <a:ext uri="{FF2B5EF4-FFF2-40B4-BE49-F238E27FC236}">
                <a16:creationId xmlns:a16="http://schemas.microsoft.com/office/drawing/2014/main" id="{88B994C9-9585-4BCE-902D-BD52509ABB93}"/>
              </a:ext>
            </a:extLst>
          </p:cNvPr>
          <p:cNvSpPr txBox="1">
            <a:spLocks/>
          </p:cNvSpPr>
          <p:nvPr/>
        </p:nvSpPr>
        <p:spPr bwMode="auto">
          <a:xfrm>
            <a:off x="0" y="248153"/>
            <a:ext cx="3737757" cy="3869849"/>
          </a:xfrm>
          <a:prstGeom prst="rect">
            <a:avLst/>
          </a:prstGeom>
        </p:spPr>
        <p:txBody>
          <a:bodyPr vert="horz" lIns="91440" tIns="45720" rIns="91440" bIns="45720" rtlCol="0" anchor="t">
            <a:normAutofit/>
          </a:bodyPr>
          <a:lstStyle>
            <a:lvl1pPr defTabSz="342900">
              <a:defRPr>
                <a:solidFill>
                  <a:schemeClr val="tx1"/>
                </a:solidFill>
                <a:latin typeface="Arial" panose="020B0604020202020204" pitchFamily="34" charset="0"/>
                <a:ea typeface="ＭＳ Ｐゴシック" panose="020B0600070205080204" pitchFamily="34" charset="-128"/>
              </a:defRPr>
            </a:lvl1pPr>
            <a:lvl2pPr marL="742950" indent="-285750" defTabSz="342900">
              <a:defRPr>
                <a:solidFill>
                  <a:schemeClr val="tx1"/>
                </a:solidFill>
                <a:latin typeface="Arial" panose="020B0604020202020204" pitchFamily="34" charset="0"/>
                <a:ea typeface="ＭＳ Ｐゴシック" panose="020B0600070205080204" pitchFamily="34" charset="-128"/>
              </a:defRPr>
            </a:lvl2pPr>
            <a:lvl3pPr marL="1143000" indent="-228600" defTabSz="342900">
              <a:defRPr>
                <a:solidFill>
                  <a:schemeClr val="tx1"/>
                </a:solidFill>
                <a:latin typeface="Arial" panose="020B0604020202020204" pitchFamily="34" charset="0"/>
                <a:ea typeface="ＭＳ Ｐゴシック" panose="020B0600070205080204" pitchFamily="34" charset="-128"/>
              </a:defRPr>
            </a:lvl3pPr>
            <a:lvl4pPr marL="1600200" indent="-228600" defTabSz="342900">
              <a:defRPr>
                <a:solidFill>
                  <a:schemeClr val="tx1"/>
                </a:solidFill>
                <a:latin typeface="Arial" panose="020B0604020202020204" pitchFamily="34" charset="0"/>
                <a:ea typeface="ＭＳ Ｐゴシック" panose="020B0600070205080204" pitchFamily="34" charset="-128"/>
              </a:defRPr>
            </a:lvl4pPr>
            <a:lvl5pPr marL="2057400" indent="-228600" defTabSz="342900">
              <a:defRPr>
                <a:solidFill>
                  <a:schemeClr val="tx1"/>
                </a:solidFill>
                <a:latin typeface="Arial" panose="020B0604020202020204" pitchFamily="34" charset="0"/>
                <a:ea typeface="ＭＳ Ｐゴシック" panose="020B0600070205080204" pitchFamily="34" charset="-128"/>
              </a:defRPr>
            </a:lvl5pPr>
            <a:lvl6pPr marL="2514600" indent="-228600" defTabSz="3429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3429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3429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3429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marL="0" marR="0" lvl="0" indent="0" algn="r" defTabSz="914400" rtl="0" eaLnBrk="1" fontAlgn="base" latinLnBrk="0" hangingPunct="1">
              <a:lnSpc>
                <a:spcPct val="90000"/>
              </a:lnSpc>
              <a:spcBef>
                <a:spcPct val="0"/>
              </a:spcBef>
              <a:spcAft>
                <a:spcPts val="600"/>
              </a:spcAft>
              <a:buClrTx/>
              <a:buSzTx/>
              <a:buFontTx/>
              <a:buNone/>
              <a:tabLst/>
              <a:defRPr/>
            </a:pPr>
            <a:r>
              <a:rPr kumimoji="0" lang="en-US" altLang="en-US" sz="4000" b="1" i="0" u="none" strike="noStrike" kern="1200" cap="none" spc="0" normalizeH="0" baseline="0" noProof="0" dirty="0">
                <a:ln>
                  <a:noFill/>
                </a:ln>
                <a:solidFill>
                  <a:srgbClr val="FFFFFF"/>
                </a:solidFill>
                <a:effectLst/>
                <a:uLnTx/>
                <a:uFillTx/>
                <a:latin typeface="Calibri Light" panose="020F0302020204030204"/>
                <a:ea typeface="ＭＳ Ｐゴシック" panose="020B0600070205080204" pitchFamily="34" charset="-128"/>
                <a:cs typeface="+mn-cs"/>
              </a:rPr>
              <a:t>ARRS </a:t>
            </a:r>
          </a:p>
          <a:p>
            <a:pPr marL="0" marR="0" lvl="0" indent="0" algn="r" defTabSz="914400" rtl="0" eaLnBrk="1" fontAlgn="base" latinLnBrk="0" hangingPunct="1">
              <a:lnSpc>
                <a:spcPct val="90000"/>
              </a:lnSpc>
              <a:spcBef>
                <a:spcPct val="0"/>
              </a:spcBef>
              <a:spcAft>
                <a:spcPts val="600"/>
              </a:spcAft>
              <a:buClrTx/>
              <a:buSzTx/>
              <a:buFontTx/>
              <a:buNone/>
              <a:tabLst/>
              <a:defRPr/>
            </a:pPr>
            <a:r>
              <a:rPr kumimoji="0" lang="en-US" altLang="en-US" sz="4000" b="1" i="0" u="none" strike="noStrike" kern="1200" cap="none" spc="0" normalizeH="0" baseline="0" noProof="0" dirty="0">
                <a:ln>
                  <a:noFill/>
                </a:ln>
                <a:solidFill>
                  <a:srgbClr val="FFFFFF"/>
                </a:solidFill>
                <a:effectLst/>
                <a:uLnTx/>
                <a:uFillTx/>
                <a:latin typeface="Calibri Light" panose="020F0302020204030204"/>
                <a:ea typeface="ＭＳ Ｐゴシック" panose="020B0600070205080204" pitchFamily="34" charset="-128"/>
                <a:cs typeface="+mn-cs"/>
              </a:rPr>
              <a:t>  Advanced Practitioners (APs)</a:t>
            </a:r>
          </a:p>
          <a:p>
            <a:pPr marL="0" marR="0" lvl="0" indent="0" algn="r" defTabSz="914400" rtl="0" eaLnBrk="1" fontAlgn="base" latinLnBrk="0" hangingPunct="1">
              <a:lnSpc>
                <a:spcPct val="90000"/>
              </a:lnSpc>
              <a:spcBef>
                <a:spcPct val="0"/>
              </a:spcBef>
              <a:spcAft>
                <a:spcPts val="600"/>
              </a:spcAft>
              <a:buClrTx/>
              <a:buSzTx/>
              <a:buFontTx/>
              <a:buNone/>
              <a:tabLst/>
              <a:defRPr/>
            </a:pPr>
            <a:r>
              <a:rPr kumimoji="0" lang="en-US" altLang="en-US" sz="4000" b="1" i="0" u="none" strike="noStrike" kern="1200" cap="none" spc="0" normalizeH="0" baseline="0" noProof="0" dirty="0">
                <a:ln>
                  <a:noFill/>
                </a:ln>
                <a:solidFill>
                  <a:srgbClr val="FFFFFF"/>
                </a:solidFill>
                <a:effectLst/>
                <a:uLnTx/>
                <a:uFillTx/>
                <a:latin typeface="Calibri Light" panose="020F0302020204030204"/>
                <a:ea typeface="ＭＳ Ｐゴシック" panose="020B0600070205080204" pitchFamily="34" charset="-128"/>
                <a:cs typeface="+mn-cs"/>
              </a:rPr>
              <a:t>Checklist</a:t>
            </a:r>
          </a:p>
        </p:txBody>
      </p:sp>
      <p:sp>
        <p:nvSpPr>
          <p:cNvPr id="2" name="Rectangle 1">
            <a:extLst>
              <a:ext uri="{FF2B5EF4-FFF2-40B4-BE49-F238E27FC236}">
                <a16:creationId xmlns:a16="http://schemas.microsoft.com/office/drawing/2014/main" id="{26F5068B-897F-9C5B-9C1E-C11DB9040200}"/>
              </a:ext>
            </a:extLst>
          </p:cNvPr>
          <p:cNvSpPr/>
          <p:nvPr/>
        </p:nvSpPr>
        <p:spPr>
          <a:xfrm>
            <a:off x="4412880" y="118613"/>
            <a:ext cx="7482575" cy="6595696"/>
          </a:xfrm>
          <a:prstGeom prst="rect">
            <a:avLst/>
          </a:prstGeom>
          <a:solidFill>
            <a:schemeClr val="bg1"/>
          </a:solidFill>
          <a:ln w="190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marR="0" lvl="0" indent="-342900" algn="l"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kumimoji="0" lang="en-US" sz="1600" b="0" i="0" u="none" strike="noStrike" kern="1200" cap="none" spc="0" normalizeH="0" baseline="0" noProof="0" dirty="0">
                <a:ln>
                  <a:noFill/>
                </a:ln>
                <a:solidFill>
                  <a:prstClr val="black">
                    <a:hueOff val="0"/>
                    <a:satOff val="0"/>
                    <a:lumOff val="0"/>
                    <a:alphaOff val="0"/>
                  </a:prstClr>
                </a:solidFill>
                <a:effectLst/>
                <a:uLnTx/>
                <a:uFillTx/>
                <a:latin typeface="Calibri" panose="020F0502020204030204"/>
                <a:ea typeface="+mn-ea"/>
                <a:cs typeface="+mn-cs"/>
              </a:rPr>
              <a:t>Do they have a master’s degree level in the relevant area of expertise </a:t>
            </a:r>
            <a:r>
              <a:rPr lang="en-US" sz="1600" dirty="0">
                <a:solidFill>
                  <a:prstClr val="black">
                    <a:hueOff val="0"/>
                    <a:satOff val="0"/>
                    <a:lumOff val="0"/>
                    <a:alphaOff val="0"/>
                  </a:prstClr>
                </a:solidFill>
                <a:latin typeface="Calibri" panose="020F0502020204030204"/>
              </a:rPr>
              <a:t>(</a:t>
            </a:r>
            <a:r>
              <a:rPr kumimoji="0" lang="en-US" sz="1600" b="0" i="0" u="none" strike="noStrike" kern="1200" cap="none" spc="0" normalizeH="0" baseline="0" noProof="0" dirty="0">
                <a:ln>
                  <a:noFill/>
                </a:ln>
                <a:solidFill>
                  <a:schemeClr val="tx1"/>
                </a:solidFill>
                <a:effectLst/>
                <a:uLnTx/>
                <a:uFillTx/>
                <a:latin typeface="Calibri" panose="020F0502020204030204"/>
                <a:ea typeface="+mn-ea"/>
                <a:cs typeface="+mn-cs"/>
              </a:rPr>
              <a:t>specific criteria for </a:t>
            </a:r>
            <a:r>
              <a:rPr lang="en-GB" sz="1600" dirty="0">
                <a:solidFill>
                  <a:schemeClr val="tx1"/>
                </a:solidFill>
              </a:rPr>
              <a:t>Advanced Clinical Practitioner Nurses </a:t>
            </a:r>
            <a:r>
              <a:rPr kumimoji="0" lang="en-US" sz="1600" b="0" i="0" u="none" strike="noStrike" kern="1200" cap="none" spc="0" normalizeH="0" baseline="0" noProof="0" dirty="0">
                <a:ln>
                  <a:noFill/>
                </a:ln>
                <a:solidFill>
                  <a:schemeClr val="tx1"/>
                </a:solidFill>
                <a:effectLst/>
                <a:uLnTx/>
                <a:uFillTx/>
                <a:latin typeface="Calibri" panose="020F0502020204030204"/>
                <a:ea typeface="+mn-ea"/>
                <a:cs typeface="+mn-cs"/>
              </a:rPr>
              <a:t>in </a:t>
            </a:r>
            <a:r>
              <a:rPr kumimoji="0" lang="en-US" sz="1600" b="0" i="0" u="none" strike="noStrike" kern="1200" cap="none" spc="0" normalizeH="0" baseline="0" noProof="0" dirty="0">
                <a:ln>
                  <a:noFill/>
                </a:ln>
                <a:solidFill>
                  <a:srgbClr val="FF0000"/>
                </a:solidFill>
                <a:effectLst/>
                <a:uLnTx/>
                <a:uFillTx/>
                <a:latin typeface="Calibri" panose="020F0502020204030204"/>
                <a:ea typeface="+mn-ea"/>
                <a:cs typeface="+mn-cs"/>
                <a:hlinkClick r:id="rId2"/>
              </a:rPr>
              <a:t>section B15.2.d of the DES</a:t>
            </a:r>
            <a:r>
              <a:rPr kumimoji="0" lang="en-US" sz="1600" b="0" i="0" u="none" strike="noStrike" kern="1200" cap="none" spc="0" normalizeH="0" baseline="0" noProof="0" dirty="0">
                <a:ln>
                  <a:noFill/>
                </a:ln>
                <a:solidFill>
                  <a:schemeClr val="tx1"/>
                </a:solidFill>
                <a:effectLst/>
                <a:uLnTx/>
                <a:uFillTx/>
                <a:latin typeface="Calibri" panose="020F0502020204030204"/>
                <a:ea typeface="+mn-ea"/>
                <a:cs typeface="+mn-cs"/>
              </a:rPr>
              <a:t>?</a:t>
            </a:r>
          </a:p>
          <a:p>
            <a:pPr marR="0" lvl="0" algn="l" defTabSz="914400" rtl="0" eaLnBrk="1" fontAlgn="auto" latinLnBrk="0" hangingPunct="1">
              <a:lnSpc>
                <a:spcPct val="100000"/>
              </a:lnSpc>
              <a:spcBef>
                <a:spcPts val="0"/>
              </a:spcBef>
              <a:spcAft>
                <a:spcPts val="0"/>
              </a:spcAft>
              <a:buClrTx/>
              <a:buSzTx/>
              <a:tabLst/>
              <a:defRPr/>
            </a:pPr>
            <a:endParaRPr kumimoji="0" lang="en-US" sz="1600" b="0" i="0" u="none" strike="noStrike" kern="1200" cap="none" spc="0" normalizeH="0" baseline="0" noProof="0" dirty="0">
              <a:ln>
                <a:noFill/>
              </a:ln>
              <a:solidFill>
                <a:prstClr val="black">
                  <a:hueOff val="0"/>
                  <a:satOff val="0"/>
                  <a:lumOff val="0"/>
                  <a:alphaOff val="0"/>
                </a:prstClr>
              </a:solidFill>
              <a:effectLst/>
              <a:uLnTx/>
              <a:uFillTx/>
              <a:latin typeface="Calibri" panose="020F0502020204030204"/>
              <a:ea typeface="+mn-ea"/>
              <a:cs typeface="+mn-cs"/>
            </a:endParaRPr>
          </a:p>
          <a:p>
            <a:pPr marL="342900" indent="-342900">
              <a:buFont typeface="Wingdings" panose="05000000000000000000" pitchFamily="2" charset="2"/>
              <a:buChar char="ü"/>
              <a:defRPr/>
            </a:pPr>
            <a:r>
              <a:rPr kumimoji="0" lang="en-US" sz="1600" b="0" i="0" u="none" strike="noStrike" kern="1200" cap="none" spc="0" normalizeH="0" baseline="0" noProof="0" dirty="0">
                <a:ln>
                  <a:noFill/>
                </a:ln>
                <a:solidFill>
                  <a:prstClr val="black">
                    <a:hueOff val="0"/>
                    <a:satOff val="0"/>
                    <a:lumOff val="0"/>
                    <a:alphaOff val="0"/>
                  </a:prstClr>
                </a:solidFill>
                <a:effectLst/>
                <a:uLnTx/>
                <a:uFillTx/>
                <a:latin typeface="Calibri" panose="020F0502020204030204"/>
                <a:ea typeface="+mn-ea"/>
                <a:cs typeface="+mn-cs"/>
              </a:rPr>
              <a:t>Do they meet all the role specific requirements detailed in </a:t>
            </a:r>
            <a:r>
              <a:rPr kumimoji="0" lang="en-GB" sz="1600" b="0" i="0" u="sng" strike="noStrike" kern="1200" cap="none" spc="0" normalizeH="0" baseline="0" noProof="0" dirty="0">
                <a:ln>
                  <a:noFill/>
                </a:ln>
                <a:solidFill>
                  <a:srgbClr val="002E5F">
                    <a:lumMod val="75000"/>
                    <a:lumOff val="25000"/>
                  </a:srgbClr>
                </a:solidFill>
                <a:effectLst/>
                <a:uLnTx/>
                <a:uFillTx/>
                <a:latin typeface="Calibri" panose="020F0502020204030204" pitchFamily="34" charset="0"/>
                <a:ea typeface="Calibri" panose="020F0502020204030204" pitchFamily="34" charset="0"/>
                <a:cs typeface="Calibri" panose="020F0502020204030204" pitchFamily="34" charset="0"/>
                <a:hlinkClick r:id="rId2"/>
              </a:rPr>
              <a:t>section B1</a:t>
            </a:r>
            <a:r>
              <a:rPr lang="en-GB" sz="1600" u="sng" dirty="0">
                <a:solidFill>
                  <a:srgbClr val="002E5F">
                    <a:lumMod val="75000"/>
                    <a:lumOff val="25000"/>
                  </a:srgbClr>
                </a:solidFill>
                <a:latin typeface="Calibri" panose="020F0502020204030204" pitchFamily="34" charset="0"/>
                <a:ea typeface="Calibri" panose="020F0502020204030204" pitchFamily="34" charset="0"/>
                <a:cs typeface="Calibri" panose="020F0502020204030204" pitchFamily="34" charset="0"/>
                <a:hlinkClick r:id="rId2"/>
              </a:rPr>
              <a:t>5.2</a:t>
            </a:r>
            <a:r>
              <a:rPr kumimoji="0" lang="en-GB" sz="1600" b="0" i="0" u="sng" strike="noStrike" kern="1200" cap="none" spc="0" normalizeH="0" baseline="0" noProof="0" dirty="0">
                <a:ln>
                  <a:noFill/>
                </a:ln>
                <a:solidFill>
                  <a:srgbClr val="002E5F">
                    <a:lumMod val="75000"/>
                    <a:lumOff val="25000"/>
                  </a:srgbClr>
                </a:solidFill>
                <a:effectLst/>
                <a:uLnTx/>
                <a:uFillTx/>
                <a:latin typeface="Calibri" panose="020F0502020204030204" pitchFamily="34" charset="0"/>
                <a:ea typeface="Calibri" panose="020F0502020204030204" pitchFamily="34" charset="0"/>
                <a:cs typeface="Calibri" panose="020F0502020204030204" pitchFamily="34" charset="0"/>
                <a:hlinkClick r:id="rId2"/>
              </a:rPr>
              <a:t> of the DES </a:t>
            </a:r>
            <a:r>
              <a:rPr kumimoji="0" lang="en-GB" sz="1600" b="0" i="0" strike="noStrike" kern="1200" cap="none" spc="0" normalizeH="0" baseline="0" noProof="0" dirty="0">
                <a:ln>
                  <a:noFill/>
                </a:ln>
                <a:solidFill>
                  <a:schemeClr val="tx1"/>
                </a:solidFill>
                <a:effectLst/>
                <a:uLnTx/>
                <a:uFillTx/>
                <a:latin typeface="Calibri" panose="020F0502020204030204" pitchFamily="34" charset="0"/>
                <a:ea typeface="Calibri" panose="020F0502020204030204" pitchFamily="34" charset="0"/>
                <a:cs typeface="Calibri" panose="020F0502020204030204" pitchFamily="34" charset="0"/>
              </a:rPr>
              <a:t>(specific sections B15.2.c for AP Pharmacists and B15.2.d for </a:t>
            </a:r>
            <a:r>
              <a:rPr lang="en-GB" sz="1600" dirty="0">
                <a:solidFill>
                  <a:schemeClr val="tx1"/>
                </a:solidFill>
              </a:rPr>
              <a:t>Advanced Clinical Practitioner Nurses</a:t>
            </a:r>
            <a:r>
              <a:rPr kumimoji="0" lang="en-GB" sz="1600" b="0" i="0" strike="noStrike" kern="1200" cap="none" spc="0" normalizeH="0" baseline="0" noProof="0" dirty="0">
                <a:ln>
                  <a:noFill/>
                </a:ln>
                <a:solidFill>
                  <a:schemeClr val="tx1"/>
                </a:solidFill>
                <a:effectLst/>
                <a:uLnTx/>
                <a:uFillTx/>
                <a:latin typeface="Calibri" panose="020F0502020204030204" pitchFamily="34" charset="0"/>
                <a:ea typeface="Calibri" panose="020F0502020204030204" pitchFamily="34" charset="0"/>
                <a:cs typeface="Calibri" panose="020F0502020204030204" pitchFamily="34" charset="0"/>
              </a:rPr>
              <a:t>)?</a:t>
            </a:r>
            <a:endParaRPr kumimoji="0" lang="en-US" sz="1200" b="0" i="0" strike="noStrike" kern="1200" cap="none" spc="0" normalizeH="0" baseline="0" noProof="0" dirty="0">
              <a:ln>
                <a:noFill/>
              </a:ln>
              <a:solidFill>
                <a:schemeClr val="tx1"/>
              </a:solidFill>
              <a:effectLst/>
              <a:uLnTx/>
              <a:uFillTx/>
              <a:latin typeface="Calibri" panose="020F0502020204030204"/>
              <a:ea typeface="+mn-ea"/>
              <a:cs typeface="+mn-cs"/>
            </a:endParaRPr>
          </a:p>
          <a:p>
            <a:pPr marL="342900" marR="0" lvl="0" indent="-342900" algn="l"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endParaRPr kumimoji="0" lang="en-US" sz="1600" b="0" i="0" u="none" strike="noStrike" kern="1200" cap="none" spc="0" normalizeH="0" baseline="0" noProof="0" dirty="0">
              <a:ln>
                <a:noFill/>
              </a:ln>
              <a:solidFill>
                <a:prstClr val="black">
                  <a:hueOff val="0"/>
                  <a:satOff val="0"/>
                  <a:lumOff val="0"/>
                  <a:alphaOff val="0"/>
                </a:prstClr>
              </a:solidFill>
              <a:effectLst/>
              <a:uLnTx/>
              <a:uFillTx/>
              <a:latin typeface="Calibri" panose="020F0502020204030204"/>
              <a:ea typeface="+mn-ea"/>
              <a:cs typeface="+mn-cs"/>
            </a:endParaRPr>
          </a:p>
          <a:p>
            <a:pPr marL="342900" marR="0" lvl="0" indent="-342900" algn="l"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kumimoji="0" lang="en-US" sz="1600" b="0" i="0" u="none" strike="noStrike" kern="1200" cap="none" spc="0" normalizeH="0" baseline="0" noProof="0" dirty="0">
                <a:ln>
                  <a:noFill/>
                </a:ln>
                <a:solidFill>
                  <a:prstClr val="black">
                    <a:hueOff val="0"/>
                    <a:satOff val="0"/>
                    <a:lumOff val="0"/>
                    <a:alphaOff val="0"/>
                  </a:prstClr>
                </a:solidFill>
                <a:effectLst/>
                <a:uLnTx/>
                <a:uFillTx/>
                <a:latin typeface="Calibri" panose="020F0502020204030204"/>
                <a:ea typeface="+mn-ea"/>
                <a:cs typeface="+mn-cs"/>
              </a:rPr>
              <a:t>Will they be delivering all aspects of the role outline in </a:t>
            </a:r>
            <a:r>
              <a:rPr kumimoji="0" lang="en-GB" sz="1600" b="0" i="0" u="sng" strike="noStrike" kern="1200" cap="none" spc="0" normalizeH="0" baseline="0" noProof="0" dirty="0">
                <a:ln>
                  <a:noFill/>
                </a:ln>
                <a:solidFill>
                  <a:srgbClr val="002E5F">
                    <a:lumMod val="75000"/>
                    <a:lumOff val="25000"/>
                  </a:srgbClr>
                </a:solidFill>
                <a:effectLst/>
                <a:uLnTx/>
                <a:uFillTx/>
                <a:latin typeface="Calibri" panose="020F0502020204030204" pitchFamily="34" charset="0"/>
                <a:ea typeface="Calibri" panose="020F0502020204030204" pitchFamily="34" charset="0"/>
                <a:cs typeface="Calibri" panose="020F0502020204030204" pitchFamily="34" charset="0"/>
                <a:hlinkClick r:id="rId2"/>
              </a:rPr>
              <a:t>section B1</a:t>
            </a:r>
            <a:r>
              <a:rPr lang="en-GB" sz="1600" u="sng" dirty="0">
                <a:solidFill>
                  <a:srgbClr val="002E5F">
                    <a:lumMod val="75000"/>
                    <a:lumOff val="25000"/>
                  </a:srgbClr>
                </a:solidFill>
                <a:latin typeface="Calibri" panose="020F0502020204030204" pitchFamily="34" charset="0"/>
                <a:ea typeface="Calibri" panose="020F0502020204030204" pitchFamily="34" charset="0"/>
                <a:cs typeface="Calibri" panose="020F0502020204030204" pitchFamily="34" charset="0"/>
                <a:hlinkClick r:id="rId2"/>
              </a:rPr>
              <a:t>5.3</a:t>
            </a:r>
            <a:r>
              <a:rPr kumimoji="0" lang="en-GB" sz="1600" b="0" i="0" u="sng" strike="noStrike" kern="1200" cap="none" spc="0" normalizeH="0" baseline="0" noProof="0" dirty="0">
                <a:ln>
                  <a:noFill/>
                </a:ln>
                <a:solidFill>
                  <a:srgbClr val="002E5F">
                    <a:lumMod val="75000"/>
                    <a:lumOff val="25000"/>
                  </a:srgbClr>
                </a:solidFill>
                <a:effectLst/>
                <a:uLnTx/>
                <a:uFillTx/>
                <a:latin typeface="Calibri" panose="020F0502020204030204" pitchFamily="34" charset="0"/>
                <a:ea typeface="Calibri" panose="020F0502020204030204" pitchFamily="34" charset="0"/>
                <a:cs typeface="Calibri" panose="020F0502020204030204" pitchFamily="34" charset="0"/>
                <a:hlinkClick r:id="rId2"/>
              </a:rPr>
              <a:t> of the DES?</a:t>
            </a:r>
            <a:endParaRPr kumimoji="0" lang="en-US" sz="1200" b="0" i="0" u="none" strike="noStrike" kern="1200" cap="none" spc="0" normalizeH="0" baseline="0" noProof="0" dirty="0">
              <a:ln>
                <a:noFill/>
              </a:ln>
              <a:solidFill>
                <a:srgbClr val="002E5F">
                  <a:lumMod val="75000"/>
                  <a:lumOff val="25000"/>
                </a:srgbClr>
              </a:solidFill>
              <a:effectLst/>
              <a:uLnTx/>
              <a:uFillTx/>
              <a:latin typeface="Calibri" panose="020F0502020204030204"/>
              <a:ea typeface="+mn-ea"/>
              <a:cs typeface="+mn-cs"/>
            </a:endParaRPr>
          </a:p>
          <a:p>
            <a:pPr marL="342900" marR="0" lvl="0" indent="-342900" algn="l"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endParaRPr kumimoji="0" lang="en-US" sz="1600" b="0" i="0" u="none" strike="noStrike" kern="1200" cap="none" spc="0" normalizeH="0" baseline="0" noProof="0" dirty="0">
              <a:ln>
                <a:noFill/>
              </a:ln>
              <a:solidFill>
                <a:prstClr val="black">
                  <a:hueOff val="0"/>
                  <a:satOff val="0"/>
                  <a:lumOff val="0"/>
                  <a:alphaOff val="0"/>
                </a:prstClr>
              </a:solidFill>
              <a:effectLst/>
              <a:uLnTx/>
              <a:uFillTx/>
              <a:latin typeface="Calibri" panose="020F0502020204030204"/>
              <a:ea typeface="+mn-ea"/>
              <a:cs typeface="+mn-cs"/>
            </a:endParaRPr>
          </a:p>
          <a:p>
            <a:pPr marL="342900" marR="0" lvl="0" indent="-342900" algn="l"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kumimoji="0" lang="en-US" sz="1600" b="0" i="0" u="none" strike="noStrike" kern="1200" cap="none" spc="0" normalizeH="0" baseline="0" noProof="0" dirty="0">
                <a:ln>
                  <a:noFill/>
                </a:ln>
                <a:solidFill>
                  <a:prstClr val="black">
                    <a:hueOff val="0"/>
                    <a:satOff val="0"/>
                    <a:lumOff val="0"/>
                    <a:alphaOff val="0"/>
                  </a:prstClr>
                </a:solidFill>
                <a:effectLst/>
                <a:uLnTx/>
                <a:uFillTx/>
                <a:latin typeface="Calibri" panose="020F0502020204030204"/>
                <a:ea typeface="+mn-ea"/>
                <a:cs typeface="+mn-cs"/>
              </a:rPr>
              <a:t>Are they / Will they be completing the relevant training to provide multi-professional clinical supervision to other roles within primary care?</a:t>
            </a:r>
          </a:p>
          <a:p>
            <a:pPr marR="0" lvl="0" algn="l" defTabSz="914400" rtl="0" eaLnBrk="1" fontAlgn="auto" latinLnBrk="0" hangingPunct="1">
              <a:lnSpc>
                <a:spcPct val="100000"/>
              </a:lnSpc>
              <a:spcBef>
                <a:spcPts val="0"/>
              </a:spcBef>
              <a:spcAft>
                <a:spcPts val="0"/>
              </a:spcAft>
              <a:buClrTx/>
              <a:buSzTx/>
              <a:tabLst/>
              <a:defRPr/>
            </a:pPr>
            <a:endParaRPr kumimoji="0" lang="en-US" sz="1600" b="0" i="0" u="none" strike="noStrike" kern="1200" cap="none" spc="0" normalizeH="0" baseline="0" noProof="0" dirty="0">
              <a:ln>
                <a:noFill/>
              </a:ln>
              <a:solidFill>
                <a:prstClr val="black">
                  <a:hueOff val="0"/>
                  <a:satOff val="0"/>
                  <a:lumOff val="0"/>
                  <a:alphaOff val="0"/>
                </a:prstClr>
              </a:solidFill>
              <a:effectLst/>
              <a:uLnTx/>
              <a:uFillTx/>
              <a:latin typeface="Calibri" panose="020F0502020204030204"/>
              <a:ea typeface="+mn-ea"/>
              <a:cs typeface="+mn-cs"/>
            </a:endParaRPr>
          </a:p>
          <a:p>
            <a:pPr marL="342900" marR="0" lvl="0" indent="-342900" algn="l"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lang="en-US" sz="1600" dirty="0">
                <a:solidFill>
                  <a:prstClr val="black">
                    <a:hueOff val="0"/>
                    <a:satOff val="0"/>
                    <a:lumOff val="0"/>
                    <a:alphaOff val="0"/>
                  </a:prstClr>
                </a:solidFill>
                <a:latin typeface="Calibri" panose="020F0502020204030204"/>
              </a:rPr>
              <a:t>Is the PCN within the ARRS Advanced Practitioner recruitment cap (3 FTE for PCNs with &lt;100,000 list size, 6 FTE for PCNs with &gt;99,999 list size)?</a:t>
            </a:r>
            <a:endParaRPr kumimoji="0" lang="en-US" sz="1600" b="0" i="0" u="none" strike="noStrike" kern="1200" cap="none" spc="0" normalizeH="0" baseline="0" noProof="0" dirty="0">
              <a:ln>
                <a:noFill/>
              </a:ln>
              <a:solidFill>
                <a:prstClr val="black">
                  <a:hueOff val="0"/>
                  <a:satOff val="0"/>
                  <a:lumOff val="0"/>
                  <a:alphaOff val="0"/>
                </a:prstClr>
              </a:solidFill>
              <a:effectLst/>
              <a:uLnTx/>
              <a:uFillTx/>
              <a:latin typeface="Calibri" panose="020F0502020204030204"/>
              <a:ea typeface="+mn-ea"/>
              <a:cs typeface="+mn-cs"/>
            </a:endParaRPr>
          </a:p>
          <a:p>
            <a:pPr marL="342900" indent="-342900">
              <a:buFont typeface="Wingdings" panose="05000000000000000000" pitchFamily="2" charset="2"/>
              <a:buChar char="ü"/>
              <a:defRPr/>
            </a:pPr>
            <a:endParaRPr kumimoji="0" lang="en-US" sz="1600" b="0" i="0" u="none" strike="noStrike" kern="1200" cap="none" spc="0" normalizeH="0" baseline="0" noProof="0" dirty="0">
              <a:ln>
                <a:noFill/>
              </a:ln>
              <a:solidFill>
                <a:prstClr val="black">
                  <a:hueOff val="0"/>
                  <a:satOff val="0"/>
                  <a:lumOff val="0"/>
                  <a:alphaOff val="0"/>
                </a:prstClr>
              </a:solidFill>
              <a:effectLst/>
              <a:uLnTx/>
              <a:uFillTx/>
              <a:latin typeface="Calibri" panose="020F0502020204030204"/>
              <a:ea typeface="+mn-ea"/>
              <a:cs typeface="+mn-cs"/>
            </a:endParaRPr>
          </a:p>
          <a:p>
            <a:pPr marL="342900" indent="-342900">
              <a:buFont typeface="Wingdings" panose="05000000000000000000" pitchFamily="2" charset="2"/>
              <a:buChar char="ü"/>
              <a:defRPr/>
            </a:pPr>
            <a:r>
              <a:rPr kumimoji="0" lang="en-US" sz="1600" b="0" i="0" u="none" strike="noStrike" kern="1200" cap="none" spc="0" normalizeH="0" baseline="0" noProof="0" dirty="0">
                <a:ln>
                  <a:noFill/>
                </a:ln>
                <a:solidFill>
                  <a:prstClr val="black">
                    <a:hueOff val="0"/>
                    <a:satOff val="0"/>
                    <a:lumOff val="0"/>
                    <a:alphaOff val="0"/>
                  </a:prstClr>
                </a:solidFill>
                <a:effectLst/>
                <a:uLnTx/>
                <a:uFillTx/>
                <a:latin typeface="Calibri" panose="020F0502020204030204"/>
                <a:ea typeface="+mn-ea"/>
                <a:cs typeface="+mn-cs"/>
              </a:rPr>
              <a:t>Will they be working as an integrated part of a PCN multi-disciplinary team?</a:t>
            </a:r>
          </a:p>
          <a:p>
            <a:pPr marL="342900" marR="0" lvl="0" indent="-342900" algn="l"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endParaRPr kumimoji="0" lang="en-US" sz="1600" b="0" i="0" u="none" strike="noStrike" kern="1200" cap="none" spc="0" normalizeH="0" baseline="0" noProof="0" dirty="0">
              <a:ln>
                <a:noFill/>
              </a:ln>
              <a:solidFill>
                <a:prstClr val="black">
                  <a:hueOff val="0"/>
                  <a:satOff val="0"/>
                  <a:lumOff val="0"/>
                  <a:alphaOff val="0"/>
                </a:prstClr>
              </a:solidFill>
              <a:effectLst/>
              <a:uLnTx/>
              <a:uFillTx/>
              <a:latin typeface="Calibri" panose="020F0502020204030204"/>
              <a:ea typeface="+mn-ea"/>
              <a:cs typeface="+mn-cs"/>
            </a:endParaRPr>
          </a:p>
          <a:p>
            <a:pPr marL="342900" marR="0" lvl="0" indent="-342900" algn="l"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kumimoji="0" lang="en-US" sz="1600" b="0" i="0" u="none" strike="noStrike" kern="1200" cap="none" spc="0" normalizeH="0" baseline="0" noProof="0" dirty="0">
                <a:ln>
                  <a:noFill/>
                </a:ln>
                <a:solidFill>
                  <a:prstClr val="black">
                    <a:hueOff val="0"/>
                    <a:satOff val="0"/>
                    <a:lumOff val="0"/>
                    <a:alphaOff val="0"/>
                  </a:prstClr>
                </a:solidFill>
                <a:effectLst/>
                <a:uLnTx/>
                <a:uFillTx/>
                <a:latin typeface="Calibri" panose="020F0502020204030204"/>
                <a:ea typeface="+mn-ea"/>
                <a:cs typeface="+mn-cs"/>
              </a:rPr>
              <a:t>Will they be working a minimum of 0.5wte to ensure consistent service provision?</a:t>
            </a:r>
          </a:p>
          <a:p>
            <a:pPr marL="342900" marR="0" lvl="0" indent="-342900" algn="l"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endParaRPr kumimoji="0" lang="en-US" sz="1600" b="0" i="0" u="none" strike="noStrike" kern="1200" cap="none" spc="0" normalizeH="0" baseline="0" noProof="0" dirty="0">
              <a:ln>
                <a:noFill/>
              </a:ln>
              <a:solidFill>
                <a:prstClr val="black">
                  <a:hueOff val="0"/>
                  <a:satOff val="0"/>
                  <a:lumOff val="0"/>
                  <a:alphaOff val="0"/>
                </a:prstClr>
              </a:solidFill>
              <a:effectLst/>
              <a:uLnTx/>
              <a:uFillTx/>
              <a:latin typeface="Calibri" panose="020F0502020204030204"/>
              <a:ea typeface="+mn-ea"/>
              <a:cs typeface="+mn-cs"/>
            </a:endParaRPr>
          </a:p>
          <a:p>
            <a:pPr marL="342900" marR="0" lvl="0" indent="-342900" algn="l"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kumimoji="0" lang="en-US" sz="1600" b="0" i="0" u="none" strike="noStrike" kern="1200" cap="none" spc="0" normalizeH="0" baseline="0" noProof="0" dirty="0">
                <a:ln>
                  <a:noFill/>
                </a:ln>
                <a:solidFill>
                  <a:prstClr val="black">
                    <a:hueOff val="0"/>
                    <a:satOff val="0"/>
                    <a:lumOff val="0"/>
                    <a:alphaOff val="0"/>
                  </a:prstClr>
                </a:solidFill>
                <a:effectLst/>
                <a:uLnTx/>
                <a:uFillTx/>
                <a:latin typeface="Calibri" panose="020F0502020204030204"/>
                <a:ea typeface="+mn-ea"/>
                <a:cs typeface="+mn-cs"/>
              </a:rPr>
              <a:t>Will they be employed for a minimum of 6 months?</a:t>
            </a:r>
          </a:p>
          <a:p>
            <a:pPr marL="342900" marR="0" lvl="0" indent="-342900" algn="l"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endParaRPr kumimoji="0" lang="en-US" sz="1600" b="0" i="0" u="none" strike="noStrike" kern="1200" cap="none" spc="0" normalizeH="0" baseline="0" noProof="0" dirty="0">
              <a:ln>
                <a:noFill/>
              </a:ln>
              <a:solidFill>
                <a:prstClr val="black">
                  <a:hueOff val="0"/>
                  <a:satOff val="0"/>
                  <a:lumOff val="0"/>
                  <a:alphaOff val="0"/>
                </a:prstClr>
              </a:solidFill>
              <a:effectLst/>
              <a:uLnTx/>
              <a:uFillTx/>
              <a:latin typeface="Calibri" panose="020F0502020204030204"/>
              <a:ea typeface="+mn-ea"/>
              <a:cs typeface="+mn-cs"/>
            </a:endParaRPr>
          </a:p>
          <a:p>
            <a:pPr marL="342900" marR="0" lvl="0" indent="-342900" algn="l"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kumimoji="0" lang="en-US" sz="1600" b="0" i="0" u="none" strike="noStrike" kern="1200" cap="none" spc="0" normalizeH="0" baseline="0" noProof="0" dirty="0">
                <a:ln>
                  <a:noFill/>
                </a:ln>
                <a:solidFill>
                  <a:prstClr val="black">
                    <a:hueOff val="0"/>
                    <a:satOff val="0"/>
                    <a:lumOff val="0"/>
                    <a:alphaOff val="0"/>
                  </a:prstClr>
                </a:solidFill>
                <a:effectLst/>
                <a:uLnTx/>
                <a:uFillTx/>
                <a:latin typeface="Calibri" panose="020F0502020204030204"/>
                <a:ea typeface="+mn-ea"/>
                <a:cs typeface="+mn-cs"/>
              </a:rPr>
              <a:t>Have they been appointed to the role after March 2019?</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a:ln>
                <a:noFill/>
              </a:ln>
              <a:solidFill>
                <a:prstClr val="black">
                  <a:hueOff val="0"/>
                  <a:satOff val="0"/>
                  <a:lumOff val="0"/>
                  <a:alphaOff val="0"/>
                </a:prstClr>
              </a:solidFill>
              <a:effectLst/>
              <a:uLnTx/>
              <a:uFillTx/>
              <a:latin typeface="Calibri" panose="020F0502020204030204"/>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srgbClr val="00A6AA">
                    <a:lumMod val="50000"/>
                  </a:srgbClr>
                </a:solidFill>
                <a:effectLst/>
                <a:uLnTx/>
                <a:uFillTx/>
                <a:latin typeface="Calibri" panose="020F0502020204030204"/>
                <a:ea typeface="+mn-ea"/>
                <a:cs typeface="+mn-cs"/>
              </a:rPr>
              <a:t>If the answer to all the above points is yes, then the role is eligible under ARRS (note for ANCP please see additional points on the next slide).</a:t>
            </a:r>
          </a:p>
        </p:txBody>
      </p:sp>
      <p:sp>
        <p:nvSpPr>
          <p:cNvPr id="3" name="Rectangle 2">
            <a:extLst>
              <a:ext uri="{FF2B5EF4-FFF2-40B4-BE49-F238E27FC236}">
                <a16:creationId xmlns:a16="http://schemas.microsoft.com/office/drawing/2014/main" id="{4E4F5354-B3B9-642C-1E85-68705339042D}"/>
              </a:ext>
            </a:extLst>
          </p:cNvPr>
          <p:cNvSpPr/>
          <p:nvPr/>
        </p:nvSpPr>
        <p:spPr>
          <a:xfrm>
            <a:off x="234192" y="3848100"/>
            <a:ext cx="3650314" cy="2600326"/>
          </a:xfrm>
          <a:prstGeom prst="rect">
            <a:avLst/>
          </a:prstGeom>
          <a:solidFill>
            <a:schemeClr val="bg1"/>
          </a:solidFill>
          <a:ln w="190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R="0" lvl="0" algn="l" defTabSz="914400" rtl="0" eaLnBrk="1" fontAlgn="auto" latinLnBrk="0" hangingPunct="1">
              <a:lnSpc>
                <a:spcPct val="100000"/>
              </a:lnSpc>
              <a:spcBef>
                <a:spcPts val="0"/>
              </a:spcBef>
              <a:spcAft>
                <a:spcPts val="0"/>
              </a:spcAft>
              <a:buClrTx/>
              <a:buSzTx/>
              <a:tabLst/>
              <a:defRPr/>
            </a:pPr>
            <a:r>
              <a:rPr lang="en-GB" sz="1600" dirty="0">
                <a:solidFill>
                  <a:schemeClr val="tx1"/>
                </a:solidFill>
              </a:rPr>
              <a:t>A limit to the total WTE of Advanced Practitioners that can be reimbursed under ARRS applies:</a:t>
            </a:r>
          </a:p>
          <a:p>
            <a:pPr marR="0" lvl="0" algn="l" defTabSz="914400" rtl="0" eaLnBrk="1" fontAlgn="auto" latinLnBrk="0" hangingPunct="1">
              <a:lnSpc>
                <a:spcPct val="100000"/>
              </a:lnSpc>
              <a:spcBef>
                <a:spcPts val="0"/>
              </a:spcBef>
              <a:spcAft>
                <a:spcPts val="0"/>
              </a:spcAft>
              <a:buClrTx/>
              <a:buSzTx/>
              <a:tabLst/>
              <a:defRPr/>
            </a:pPr>
            <a:endParaRPr lang="en-GB" sz="800" dirty="0">
              <a:solidFill>
                <a:schemeClr val="tx1"/>
              </a:solidFill>
            </a:endParaRP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lang="en-GB" sz="1600" dirty="0">
                <a:solidFill>
                  <a:schemeClr val="tx1"/>
                </a:solidFill>
              </a:rPr>
              <a:t>A limit of three WTE Advanced Practitioners applies where the PCN’s list size numbers 99,999 or fewer</a:t>
            </a: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endParaRPr lang="en-GB" sz="800" dirty="0">
              <a:solidFill>
                <a:schemeClr val="tx1"/>
              </a:solidFill>
            </a:endParaRP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lang="en-GB" sz="1600" dirty="0">
                <a:solidFill>
                  <a:schemeClr val="tx1"/>
                </a:solidFill>
              </a:rPr>
              <a:t>A limit of six WTE Advanced Practitioners applies where the PCN’s list size numbers 100,000 or over</a:t>
            </a:r>
            <a:endParaRPr kumimoji="0" lang="en-US" sz="1600" b="0" i="0" u="none" strike="noStrike" kern="1200" cap="none" spc="0" normalizeH="0" baseline="0" noProof="0" dirty="0">
              <a:ln>
                <a:noFill/>
              </a:ln>
              <a:solidFill>
                <a:schemeClr val="tx1"/>
              </a:solidFill>
              <a:effectLst/>
              <a:highlight>
                <a:srgbClr val="FFFF00"/>
              </a:highlight>
              <a:uLnTx/>
              <a:uFillTx/>
              <a:latin typeface="Calibri" panose="020F0502020204030204"/>
              <a:ea typeface="+mn-ea"/>
              <a:cs typeface="+mn-cs"/>
            </a:endParaRPr>
          </a:p>
        </p:txBody>
      </p:sp>
    </p:spTree>
    <p:extLst>
      <p:ext uri="{BB962C8B-B14F-4D97-AF65-F5344CB8AC3E}">
        <p14:creationId xmlns:p14="http://schemas.microsoft.com/office/powerpoint/2010/main" val="30241884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useBgFill="1">
        <p:nvSpPr>
          <p:cNvPr id="11" name="Rectangle 10">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3" name="Rectangle 12">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5" name="Rectangle 14">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7" name="Rectangle 16">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9" name="Freeform: Shape 18">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1" name="Rectangle 20">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4" name="Title 3">
            <a:extLst>
              <a:ext uri="{FF2B5EF4-FFF2-40B4-BE49-F238E27FC236}">
                <a16:creationId xmlns:a16="http://schemas.microsoft.com/office/drawing/2014/main" id="{88B994C9-9585-4BCE-902D-BD52509ABB93}"/>
              </a:ext>
            </a:extLst>
          </p:cNvPr>
          <p:cNvSpPr txBox="1">
            <a:spLocks/>
          </p:cNvSpPr>
          <p:nvPr/>
        </p:nvSpPr>
        <p:spPr bwMode="auto">
          <a:xfrm>
            <a:off x="73738" y="47734"/>
            <a:ext cx="3827235" cy="3869849"/>
          </a:xfrm>
          <a:prstGeom prst="rect">
            <a:avLst/>
          </a:prstGeom>
        </p:spPr>
        <p:txBody>
          <a:bodyPr vert="horz" lIns="91440" tIns="45720" rIns="91440" bIns="45720" rtlCol="0" anchor="t">
            <a:normAutofit/>
          </a:bodyPr>
          <a:lstStyle>
            <a:lvl1pPr defTabSz="342900">
              <a:defRPr>
                <a:solidFill>
                  <a:schemeClr val="tx1"/>
                </a:solidFill>
                <a:latin typeface="Arial" panose="020B0604020202020204" pitchFamily="34" charset="0"/>
                <a:ea typeface="ＭＳ Ｐゴシック" panose="020B0600070205080204" pitchFamily="34" charset="-128"/>
              </a:defRPr>
            </a:lvl1pPr>
            <a:lvl2pPr marL="742950" indent="-285750" defTabSz="342900">
              <a:defRPr>
                <a:solidFill>
                  <a:schemeClr val="tx1"/>
                </a:solidFill>
                <a:latin typeface="Arial" panose="020B0604020202020204" pitchFamily="34" charset="0"/>
                <a:ea typeface="ＭＳ Ｐゴシック" panose="020B0600070205080204" pitchFamily="34" charset="-128"/>
              </a:defRPr>
            </a:lvl2pPr>
            <a:lvl3pPr marL="1143000" indent="-228600" defTabSz="342900">
              <a:defRPr>
                <a:solidFill>
                  <a:schemeClr val="tx1"/>
                </a:solidFill>
                <a:latin typeface="Arial" panose="020B0604020202020204" pitchFamily="34" charset="0"/>
                <a:ea typeface="ＭＳ Ｐゴシック" panose="020B0600070205080204" pitchFamily="34" charset="-128"/>
              </a:defRPr>
            </a:lvl3pPr>
            <a:lvl4pPr marL="1600200" indent="-228600" defTabSz="342900">
              <a:defRPr>
                <a:solidFill>
                  <a:schemeClr val="tx1"/>
                </a:solidFill>
                <a:latin typeface="Arial" panose="020B0604020202020204" pitchFamily="34" charset="0"/>
                <a:ea typeface="ＭＳ Ｐゴシック" panose="020B0600070205080204" pitchFamily="34" charset="-128"/>
              </a:defRPr>
            </a:lvl4pPr>
            <a:lvl5pPr marL="2057400" indent="-228600" defTabSz="342900">
              <a:defRPr>
                <a:solidFill>
                  <a:schemeClr val="tx1"/>
                </a:solidFill>
                <a:latin typeface="Arial" panose="020B0604020202020204" pitchFamily="34" charset="0"/>
                <a:ea typeface="ＭＳ Ｐゴシック" panose="020B0600070205080204" pitchFamily="34" charset="-128"/>
              </a:defRPr>
            </a:lvl5pPr>
            <a:lvl6pPr marL="2514600" indent="-228600" defTabSz="3429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3429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3429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3429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marL="0" marR="0" lvl="0" indent="0" algn="r" defTabSz="914400" rtl="0" eaLnBrk="1" fontAlgn="base" latinLnBrk="0" hangingPunct="1">
              <a:lnSpc>
                <a:spcPct val="90000"/>
              </a:lnSpc>
              <a:spcBef>
                <a:spcPct val="0"/>
              </a:spcBef>
              <a:spcAft>
                <a:spcPts val="600"/>
              </a:spcAft>
              <a:buClrTx/>
              <a:buSzTx/>
              <a:buFontTx/>
              <a:buNone/>
              <a:tabLst/>
              <a:defRPr/>
            </a:pPr>
            <a:r>
              <a:rPr kumimoji="0" lang="en-US" altLang="en-US" sz="4000" b="1" i="0" u="none" strike="noStrike" kern="1200" cap="none" spc="0" normalizeH="0" baseline="0" noProof="0" dirty="0">
                <a:ln>
                  <a:noFill/>
                </a:ln>
                <a:solidFill>
                  <a:srgbClr val="FFFFFF"/>
                </a:solidFill>
                <a:effectLst/>
                <a:uLnTx/>
                <a:uFillTx/>
                <a:latin typeface="Calibri Light" panose="020F0302020204030204"/>
                <a:ea typeface="ＭＳ Ｐゴシック" panose="020B0600070205080204" pitchFamily="34" charset="-128"/>
                <a:cs typeface="+mn-cs"/>
              </a:rPr>
              <a:t>ARRS FAQs:</a:t>
            </a:r>
          </a:p>
          <a:p>
            <a:pPr marL="0" marR="0" lvl="0" indent="0" algn="r" defTabSz="914400" rtl="0" eaLnBrk="1" fontAlgn="base" latinLnBrk="0" hangingPunct="1">
              <a:lnSpc>
                <a:spcPct val="90000"/>
              </a:lnSpc>
              <a:spcBef>
                <a:spcPct val="0"/>
              </a:spcBef>
              <a:spcAft>
                <a:spcPts val="600"/>
              </a:spcAft>
              <a:buClrTx/>
              <a:buSzTx/>
              <a:buFontTx/>
              <a:buNone/>
              <a:tabLst/>
              <a:defRPr/>
            </a:pPr>
            <a:r>
              <a:rPr kumimoji="0" lang="en-US" altLang="en-US" sz="4000" b="1" i="0" u="none" strike="noStrike" kern="1200" cap="none" spc="0" normalizeH="0" baseline="0" noProof="0" dirty="0">
                <a:ln>
                  <a:noFill/>
                </a:ln>
                <a:solidFill>
                  <a:srgbClr val="FFFFFF"/>
                </a:solidFill>
                <a:effectLst/>
                <a:uLnTx/>
                <a:uFillTx/>
                <a:latin typeface="Calibri Light" panose="020F0302020204030204"/>
                <a:ea typeface="ＭＳ Ｐゴシック" panose="020B0600070205080204" pitchFamily="34" charset="-128"/>
                <a:cs typeface="+mn-cs"/>
              </a:rPr>
              <a:t> Advanced Clinical Practitioner Nurses (ACPN)</a:t>
            </a:r>
          </a:p>
        </p:txBody>
      </p:sp>
      <p:sp>
        <p:nvSpPr>
          <p:cNvPr id="5" name="Rectangle 4">
            <a:extLst>
              <a:ext uri="{FF2B5EF4-FFF2-40B4-BE49-F238E27FC236}">
                <a16:creationId xmlns:a16="http://schemas.microsoft.com/office/drawing/2014/main" id="{D86A5023-C590-211C-F40E-F9D7DD6A345B}"/>
              </a:ext>
            </a:extLst>
          </p:cNvPr>
          <p:cNvSpPr/>
          <p:nvPr/>
        </p:nvSpPr>
        <p:spPr>
          <a:xfrm>
            <a:off x="4226558" y="5276256"/>
            <a:ext cx="7773635" cy="1367247"/>
          </a:xfrm>
          <a:prstGeom prst="rect">
            <a:avLst/>
          </a:prstGeom>
          <a:noFill/>
          <a:ln w="190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t"/>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srgbClr val="00A6AA">
                    <a:lumMod val="50000"/>
                  </a:srgbClr>
                </a:solidFill>
                <a:effectLst/>
                <a:uLnTx/>
                <a:uFillTx/>
                <a:latin typeface="Calibri" panose="020F0502020204030204"/>
                <a:ea typeface="+mn-ea"/>
                <a:cs typeface="+mn-cs"/>
              </a:rPr>
              <a:t>4. If the individual has completed a course that is not accredited by the Centre for Advancing Practice, but it does meet the four pillars of clinical practice, is this sufficient to be eligible for reimbursement?</a:t>
            </a:r>
          </a:p>
          <a:p>
            <a:pPr>
              <a:defRPr/>
            </a:pPr>
            <a:r>
              <a:rPr kumimoji="0" lang="en-GB" sz="1400" b="0" i="0" u="none" strike="noStrike" kern="1200" cap="none" spc="0" normalizeH="0" baseline="0" noProof="0" dirty="0">
                <a:ln>
                  <a:noFill/>
                </a:ln>
                <a:solidFill>
                  <a:prstClr val="black"/>
                </a:solidFill>
                <a:effectLst/>
                <a:uLnTx/>
                <a:uFillTx/>
                <a:latin typeface="Calibri" panose="020F0502020204030204"/>
                <a:ea typeface="+mn-ea"/>
                <a:cs typeface="+mn-cs"/>
              </a:rPr>
              <a:t>Only if they have also completed the Centre for Advancing Practice’s </a:t>
            </a:r>
            <a:r>
              <a:rPr kumimoji="0" lang="en-GB" sz="1400" b="0" i="0" u="none" strike="noStrike" kern="1200" cap="none" spc="0" normalizeH="0" baseline="0" noProof="0" dirty="0" err="1">
                <a:ln>
                  <a:noFill/>
                </a:ln>
                <a:solidFill>
                  <a:prstClr val="black"/>
                </a:solidFill>
                <a:effectLst/>
                <a:uLnTx/>
                <a:uFillTx/>
                <a:latin typeface="Calibri" panose="020F0502020204030204"/>
                <a:ea typeface="+mn-ea"/>
                <a:cs typeface="+mn-cs"/>
              </a:rPr>
              <a:t>ePortfolio</a:t>
            </a:r>
            <a:r>
              <a:rPr kumimoji="0" lang="en-GB" sz="1400" b="0" i="0" u="none" strike="noStrike" kern="1200" cap="none" spc="0" normalizeH="0" baseline="0" noProof="0" dirty="0">
                <a:ln>
                  <a:noFill/>
                </a:ln>
                <a:solidFill>
                  <a:prstClr val="black"/>
                </a:solidFill>
                <a:effectLst/>
                <a:uLnTx/>
                <a:uFillTx/>
                <a:latin typeface="Calibri" panose="020F0502020204030204"/>
                <a:ea typeface="+mn-ea"/>
                <a:cs typeface="+mn-cs"/>
              </a:rPr>
              <a:t> (supported) Route.</a:t>
            </a:r>
          </a:p>
          <a:p>
            <a:pPr>
              <a:defRPr/>
            </a:pPr>
            <a:r>
              <a:rPr kumimoji="0" lang="en-GB" sz="1400" b="0" i="0" u="none" strike="noStrike" kern="1200" cap="none" spc="0" normalizeH="0" baseline="0" noProof="0" dirty="0">
                <a:ln>
                  <a:noFill/>
                </a:ln>
                <a:solidFill>
                  <a:prstClr val="black"/>
                </a:solidFill>
                <a:effectLst/>
                <a:uLnTx/>
                <a:uFillTx/>
                <a:latin typeface="Calibri" panose="020F0502020204030204"/>
                <a:ea typeface="+mn-ea"/>
                <a:cs typeface="+mn-cs"/>
              </a:rPr>
              <a:t>This is because an individual must hold or be eligible for the digital badge and this is only possible by </a:t>
            </a:r>
            <a:r>
              <a:rPr lang="en-US" sz="1400" dirty="0">
                <a:solidFill>
                  <a:prstClr val="black">
                    <a:hueOff val="0"/>
                    <a:satOff val="0"/>
                    <a:lumOff val="0"/>
                    <a:alphaOff val="0"/>
                  </a:prstClr>
                </a:solidFill>
                <a:latin typeface="Calibri" panose="020F0502020204030204"/>
              </a:rPr>
              <a:t>graduating from a Centre for Advancing Practice accredited MSc advanced practice </a:t>
            </a:r>
            <a:r>
              <a:rPr lang="en-US" sz="1400" dirty="0" err="1">
                <a:solidFill>
                  <a:prstClr val="black">
                    <a:hueOff val="0"/>
                    <a:satOff val="0"/>
                    <a:lumOff val="0"/>
                    <a:alphaOff val="0"/>
                  </a:prstClr>
                </a:solidFill>
                <a:latin typeface="Calibri" panose="020F0502020204030204"/>
              </a:rPr>
              <a:t>programme</a:t>
            </a:r>
            <a:r>
              <a:rPr lang="en-US" sz="1400" dirty="0">
                <a:solidFill>
                  <a:prstClr val="black">
                    <a:hueOff val="0"/>
                    <a:satOff val="0"/>
                    <a:lumOff val="0"/>
                    <a:alphaOff val="0"/>
                  </a:prstClr>
                </a:solidFill>
                <a:latin typeface="Calibri" panose="020F0502020204030204"/>
              </a:rPr>
              <a:t> or by completing the </a:t>
            </a:r>
            <a:r>
              <a:rPr kumimoji="0" lang="en-US" sz="1400" b="0" i="0" u="none" strike="noStrike" kern="1200" cap="none" spc="0" normalizeH="0" baseline="0" noProof="0" dirty="0">
                <a:ln>
                  <a:noFill/>
                </a:ln>
                <a:solidFill>
                  <a:prstClr val="black">
                    <a:hueOff val="0"/>
                    <a:satOff val="0"/>
                    <a:lumOff val="0"/>
                    <a:alphaOff val="0"/>
                  </a:prstClr>
                </a:solidFill>
                <a:effectLst/>
                <a:uLnTx/>
                <a:uFillTx/>
                <a:latin typeface="Calibri" panose="020F0502020204030204"/>
                <a:ea typeface="+mn-ea"/>
                <a:cs typeface="+mn-cs"/>
              </a:rPr>
              <a:t>Centre for Advancing Practice’s </a:t>
            </a:r>
            <a:r>
              <a:rPr kumimoji="0" lang="en-US" sz="1400" b="0" i="0" u="none" strike="noStrike" kern="1200" cap="none" spc="0" normalizeH="0" baseline="0" noProof="0" dirty="0" err="1">
                <a:ln>
                  <a:noFill/>
                </a:ln>
                <a:solidFill>
                  <a:prstClr val="black">
                    <a:hueOff val="0"/>
                    <a:satOff val="0"/>
                    <a:lumOff val="0"/>
                    <a:alphaOff val="0"/>
                  </a:prstClr>
                </a:solidFill>
                <a:effectLst/>
                <a:uLnTx/>
                <a:uFillTx/>
                <a:latin typeface="Calibri" panose="020F0502020204030204"/>
                <a:ea typeface="+mn-ea"/>
                <a:cs typeface="+mn-cs"/>
              </a:rPr>
              <a:t>ePortfolio</a:t>
            </a:r>
            <a:r>
              <a:rPr kumimoji="0" lang="en-US" sz="1400" b="0" i="0" u="none" strike="noStrike" kern="1200" cap="none" spc="0" normalizeH="0" baseline="0" noProof="0" dirty="0">
                <a:ln>
                  <a:noFill/>
                </a:ln>
                <a:solidFill>
                  <a:prstClr val="black">
                    <a:hueOff val="0"/>
                    <a:satOff val="0"/>
                    <a:lumOff val="0"/>
                    <a:alphaOff val="0"/>
                  </a:prstClr>
                </a:solidFill>
                <a:effectLst/>
                <a:uLnTx/>
                <a:uFillTx/>
                <a:latin typeface="Calibri" panose="020F0502020204030204"/>
                <a:ea typeface="+mn-ea"/>
                <a:cs typeface="+mn-cs"/>
              </a:rPr>
              <a:t> (supported) Route.</a:t>
            </a:r>
            <a:endParaRPr lang="en-US" sz="1400" dirty="0">
              <a:solidFill>
                <a:prstClr val="black">
                  <a:hueOff val="0"/>
                  <a:satOff val="0"/>
                  <a:lumOff val="0"/>
                  <a:alphaOff val="0"/>
                </a:prstClr>
              </a:solidFill>
              <a:latin typeface="Calibri" panose="020F0502020204030204"/>
            </a:endParaRPr>
          </a:p>
        </p:txBody>
      </p:sp>
      <p:sp>
        <p:nvSpPr>
          <p:cNvPr id="7" name="Rectangle 6">
            <a:extLst>
              <a:ext uri="{FF2B5EF4-FFF2-40B4-BE49-F238E27FC236}">
                <a16:creationId xmlns:a16="http://schemas.microsoft.com/office/drawing/2014/main" id="{C122AB83-75D8-4A69-0AAB-C4EF05E5FC17}"/>
              </a:ext>
            </a:extLst>
          </p:cNvPr>
          <p:cNvSpPr/>
          <p:nvPr/>
        </p:nvSpPr>
        <p:spPr>
          <a:xfrm>
            <a:off x="4226556" y="2826546"/>
            <a:ext cx="7773636" cy="1152944"/>
          </a:xfrm>
          <a:prstGeom prst="rect">
            <a:avLst/>
          </a:prstGeom>
          <a:noFill/>
          <a:ln w="190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t"/>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srgbClr val="00A6AA">
                    <a:lumMod val="50000"/>
                  </a:srgbClr>
                </a:solidFill>
                <a:effectLst/>
                <a:uLnTx/>
                <a:uFillTx/>
                <a:latin typeface="Calibri" panose="020F0502020204030204"/>
                <a:ea typeface="+mn-ea"/>
                <a:cs typeface="+mn-cs"/>
              </a:rPr>
              <a:t>2. What are the criteria to become eligible for a</a:t>
            </a:r>
            <a:r>
              <a:rPr lang="en-US" sz="1400" b="1" dirty="0">
                <a:solidFill>
                  <a:srgbClr val="00A6AA">
                    <a:lumMod val="50000"/>
                  </a:srgbClr>
                </a:solidFill>
                <a:latin typeface="Calibri" panose="020F0502020204030204"/>
              </a:rPr>
              <a:t>n ‘Advanced’ digital badge issued by the Centre for Advancing Practice?</a:t>
            </a:r>
            <a:endParaRPr kumimoji="0" lang="en-US" sz="1400" b="1" i="0" u="none" strike="noStrike" kern="1200" cap="none" spc="0" normalizeH="0" baseline="0" noProof="0" dirty="0">
              <a:ln>
                <a:noFill/>
              </a:ln>
              <a:solidFill>
                <a:srgbClr val="00A6AA">
                  <a:lumMod val="50000"/>
                </a:srgbClr>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hueOff val="0"/>
                    <a:satOff val="0"/>
                    <a:lumOff val="0"/>
                    <a:alphaOff val="0"/>
                  </a:prstClr>
                </a:solidFill>
                <a:effectLst/>
                <a:uLnTx/>
                <a:uFillTx/>
                <a:latin typeface="Calibri" panose="020F0502020204030204"/>
                <a:ea typeface="+mn-ea"/>
                <a:cs typeface="+mn-cs"/>
              </a:rPr>
              <a:t>There are two routes to become eligible for the ‘Advanced’ digital badge:</a:t>
            </a:r>
          </a:p>
          <a:p>
            <a:pPr marL="342900" indent="-342900">
              <a:buFont typeface="+mj-lt"/>
              <a:buAutoNum type="alphaLcParenR"/>
              <a:defRPr/>
            </a:pPr>
            <a:r>
              <a:rPr lang="en-US" sz="1400" dirty="0">
                <a:solidFill>
                  <a:prstClr val="black">
                    <a:hueOff val="0"/>
                    <a:satOff val="0"/>
                    <a:lumOff val="0"/>
                    <a:alphaOff val="0"/>
                  </a:prstClr>
                </a:solidFill>
                <a:latin typeface="Calibri" panose="020F0502020204030204"/>
              </a:rPr>
              <a:t>By graduating from a Centre for Advancing Practice accredited MSc advanced practice </a:t>
            </a:r>
            <a:r>
              <a:rPr lang="en-US" sz="1400" dirty="0" err="1">
                <a:solidFill>
                  <a:prstClr val="black">
                    <a:hueOff val="0"/>
                    <a:satOff val="0"/>
                    <a:lumOff val="0"/>
                    <a:alphaOff val="0"/>
                  </a:prstClr>
                </a:solidFill>
                <a:latin typeface="Calibri" panose="020F0502020204030204"/>
              </a:rPr>
              <a:t>programme</a:t>
            </a:r>
            <a:endParaRPr lang="en-US" sz="1400" dirty="0">
              <a:solidFill>
                <a:prstClr val="black">
                  <a:hueOff val="0"/>
                  <a:satOff val="0"/>
                  <a:lumOff val="0"/>
                  <a:alphaOff val="0"/>
                </a:prstClr>
              </a:solidFill>
              <a:latin typeface="Calibri" panose="020F0502020204030204"/>
            </a:endParaRPr>
          </a:p>
          <a:p>
            <a:pPr marL="342900" indent="-342900">
              <a:buFont typeface="+mj-lt"/>
              <a:buAutoNum type="alphaLcParenR"/>
              <a:defRPr/>
            </a:pPr>
            <a:r>
              <a:rPr kumimoji="0" lang="en-US" sz="1400" b="0" i="0" u="none" strike="noStrike" kern="1200" cap="none" spc="0" normalizeH="0" baseline="0" noProof="0" dirty="0">
                <a:ln>
                  <a:noFill/>
                </a:ln>
                <a:solidFill>
                  <a:prstClr val="black">
                    <a:hueOff val="0"/>
                    <a:satOff val="0"/>
                    <a:lumOff val="0"/>
                    <a:alphaOff val="0"/>
                  </a:prstClr>
                </a:solidFill>
                <a:effectLst/>
                <a:uLnTx/>
                <a:uFillTx/>
                <a:latin typeface="Calibri" panose="020F0502020204030204"/>
                <a:ea typeface="+mn-ea"/>
                <a:cs typeface="+mn-cs"/>
              </a:rPr>
              <a:t>By completing the Centre for Advancing Practice’s </a:t>
            </a:r>
            <a:r>
              <a:rPr kumimoji="0" lang="en-US" sz="1400" b="0" i="0" u="none" strike="noStrike" kern="1200" cap="none" spc="0" normalizeH="0" baseline="0" noProof="0" dirty="0" err="1">
                <a:ln>
                  <a:noFill/>
                </a:ln>
                <a:solidFill>
                  <a:prstClr val="black">
                    <a:hueOff val="0"/>
                    <a:satOff val="0"/>
                    <a:lumOff val="0"/>
                    <a:alphaOff val="0"/>
                  </a:prstClr>
                </a:solidFill>
                <a:effectLst/>
                <a:uLnTx/>
                <a:uFillTx/>
                <a:latin typeface="Calibri" panose="020F0502020204030204"/>
                <a:ea typeface="+mn-ea"/>
                <a:cs typeface="+mn-cs"/>
              </a:rPr>
              <a:t>ePortfolio</a:t>
            </a:r>
            <a:r>
              <a:rPr kumimoji="0" lang="en-US" sz="1400" b="0" i="0" u="none" strike="noStrike" kern="1200" cap="none" spc="0" normalizeH="0" baseline="0" noProof="0" dirty="0">
                <a:ln>
                  <a:noFill/>
                </a:ln>
                <a:solidFill>
                  <a:prstClr val="black">
                    <a:hueOff val="0"/>
                    <a:satOff val="0"/>
                    <a:lumOff val="0"/>
                    <a:alphaOff val="0"/>
                  </a:prstClr>
                </a:solidFill>
                <a:effectLst/>
                <a:uLnTx/>
                <a:uFillTx/>
                <a:latin typeface="Calibri" panose="020F0502020204030204"/>
                <a:ea typeface="+mn-ea"/>
                <a:cs typeface="+mn-cs"/>
              </a:rPr>
              <a:t> (supported) Route.</a:t>
            </a:r>
            <a:endParaRPr lang="en-US" sz="1400" dirty="0">
              <a:solidFill>
                <a:prstClr val="black">
                  <a:hueOff val="0"/>
                  <a:satOff val="0"/>
                  <a:lumOff val="0"/>
                  <a:alphaOff val="0"/>
                </a:prstClr>
              </a:solidFill>
              <a:latin typeface="Calibri" panose="020F0502020204030204"/>
            </a:endParaRPr>
          </a:p>
        </p:txBody>
      </p:sp>
      <p:sp>
        <p:nvSpPr>
          <p:cNvPr id="8" name="Rectangle 7">
            <a:extLst>
              <a:ext uri="{FF2B5EF4-FFF2-40B4-BE49-F238E27FC236}">
                <a16:creationId xmlns:a16="http://schemas.microsoft.com/office/drawing/2014/main" id="{7DDCADEB-1C07-33C7-C617-FFD3ED6C4AE3}"/>
              </a:ext>
            </a:extLst>
          </p:cNvPr>
          <p:cNvSpPr/>
          <p:nvPr/>
        </p:nvSpPr>
        <p:spPr>
          <a:xfrm>
            <a:off x="4226557" y="4186481"/>
            <a:ext cx="7773635" cy="882784"/>
          </a:xfrm>
          <a:prstGeom prst="rect">
            <a:avLst/>
          </a:prstGeom>
          <a:noFill/>
          <a:ln w="190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t"/>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srgbClr val="00A6AA">
                    <a:lumMod val="50000"/>
                  </a:srgbClr>
                </a:solidFill>
                <a:effectLst/>
                <a:uLnTx/>
                <a:uFillTx/>
                <a:latin typeface="Calibri" panose="020F0502020204030204"/>
                <a:ea typeface="+mn-ea"/>
                <a:cs typeface="+mn-cs"/>
              </a:rPr>
              <a:t>3. </a:t>
            </a:r>
            <a:r>
              <a:rPr lang="en-US" sz="1400" b="1" dirty="0">
                <a:solidFill>
                  <a:srgbClr val="00A6AA">
                    <a:lumMod val="50000"/>
                  </a:srgbClr>
                </a:solidFill>
                <a:latin typeface="Calibri" panose="020F0502020204030204"/>
              </a:rPr>
              <a:t>Is t</a:t>
            </a:r>
            <a:r>
              <a:rPr kumimoji="0" lang="en-US" sz="1400" b="1" i="0" u="none" strike="noStrike" kern="1200" cap="none" spc="0" normalizeH="0" baseline="0" noProof="0" dirty="0">
                <a:ln>
                  <a:noFill/>
                </a:ln>
                <a:solidFill>
                  <a:srgbClr val="00A6AA">
                    <a:lumMod val="50000"/>
                  </a:srgbClr>
                </a:solidFill>
                <a:effectLst/>
                <a:uLnTx/>
                <a:uFillTx/>
                <a:latin typeface="Calibri" panose="020F0502020204030204"/>
                <a:ea typeface="+mn-ea"/>
                <a:cs typeface="+mn-cs"/>
              </a:rPr>
              <a:t>he individual eligible for reimbursement under ARRS if they have not applied for the ‘Advanced’ digital badge but have met one of the criteria in question 2?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hueOff val="0"/>
                    <a:satOff val="0"/>
                    <a:lumOff val="0"/>
                    <a:alphaOff val="0"/>
                  </a:prstClr>
                </a:solidFill>
                <a:effectLst/>
                <a:uLnTx/>
                <a:uFillTx/>
                <a:latin typeface="Calibri" panose="020F0502020204030204"/>
                <a:ea typeface="+mn-ea"/>
                <a:cs typeface="+mn-cs"/>
              </a:rPr>
              <a:t>Yes, the minimum requirement in the DES is not to hold the digital badge but to be eligible by having completed the two options which lead to the individual becoming eligible to apply for the badge.</a:t>
            </a:r>
          </a:p>
        </p:txBody>
      </p:sp>
      <p:sp>
        <p:nvSpPr>
          <p:cNvPr id="24" name="Rectangle 23">
            <a:extLst>
              <a:ext uri="{FF2B5EF4-FFF2-40B4-BE49-F238E27FC236}">
                <a16:creationId xmlns:a16="http://schemas.microsoft.com/office/drawing/2014/main" id="{2CB797E0-C2FF-E8D2-7EDB-9A5A963F4FF3}"/>
              </a:ext>
            </a:extLst>
          </p:cNvPr>
          <p:cNvSpPr/>
          <p:nvPr/>
        </p:nvSpPr>
        <p:spPr>
          <a:xfrm>
            <a:off x="4226556" y="214497"/>
            <a:ext cx="7773636" cy="2397552"/>
          </a:xfrm>
          <a:prstGeom prst="rect">
            <a:avLst/>
          </a:prstGeom>
          <a:solidFill>
            <a:schemeClr val="bg1"/>
          </a:solidFill>
          <a:ln w="190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72000" rIns="36000"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srgbClr val="00A6AA">
                    <a:lumMod val="50000"/>
                  </a:srgbClr>
                </a:solidFill>
                <a:effectLst/>
                <a:uLnTx/>
                <a:uFillTx/>
                <a:latin typeface="Calibri" panose="020F0502020204030204"/>
                <a:ea typeface="+mn-ea"/>
                <a:cs typeface="+mn-cs"/>
              </a:rPr>
              <a:t>1. What are the requirements for an Advanced Clinical Practitioner Nurse to be eligible under ARRS?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hueOff val="0"/>
                    <a:satOff val="0"/>
                    <a:lumOff val="0"/>
                    <a:alphaOff val="0"/>
                  </a:prstClr>
                </a:solidFill>
                <a:effectLst/>
                <a:uLnTx/>
                <a:uFillTx/>
                <a:latin typeface="Calibri" panose="020F0502020204030204"/>
                <a:ea typeface="+mn-ea"/>
                <a:cs typeface="+mn-cs"/>
              </a:rPr>
              <a:t>To be eligible for ARRS reimbursement, </a:t>
            </a:r>
            <a:r>
              <a:rPr lang="en-US" sz="1400" dirty="0">
                <a:solidFill>
                  <a:prstClr val="black">
                    <a:hueOff val="0"/>
                    <a:satOff val="0"/>
                    <a:lumOff val="0"/>
                    <a:alphaOff val="0"/>
                  </a:prstClr>
                </a:solidFill>
                <a:latin typeface="Calibri" panose="020F0502020204030204"/>
              </a:rPr>
              <a:t>ACPN</a:t>
            </a:r>
            <a:r>
              <a:rPr kumimoji="0" lang="en-US" sz="1400" b="0" i="0" u="none" strike="noStrike" kern="1200" cap="none" spc="0" normalizeH="0" baseline="0" noProof="0" dirty="0">
                <a:ln>
                  <a:noFill/>
                </a:ln>
                <a:solidFill>
                  <a:prstClr val="black">
                    <a:hueOff val="0"/>
                    <a:satOff val="0"/>
                    <a:lumOff val="0"/>
                    <a:alphaOff val="0"/>
                  </a:prstClr>
                </a:solidFill>
                <a:effectLst/>
                <a:uLnTx/>
                <a:uFillTx/>
                <a:latin typeface="Calibri" panose="020F0502020204030204"/>
                <a:ea typeface="+mn-ea"/>
                <a:cs typeface="+mn-cs"/>
              </a:rPr>
              <a:t>s must:</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dirty="0">
                <a:solidFill>
                  <a:prstClr val="black">
                    <a:hueOff val="0"/>
                    <a:satOff val="0"/>
                    <a:lumOff val="0"/>
                    <a:alphaOff val="0"/>
                  </a:prstClr>
                </a:solidFill>
                <a:latin typeface="Calibri" panose="020F0502020204030204"/>
              </a:rPr>
              <a:t>have demonstrated that they hold or are eligible for an ‘Advanced’ digital badge issued by the Centre for Advancing Practice. </a:t>
            </a:r>
            <a:r>
              <a:rPr lang="en-GB" sz="1400">
                <a:hlinkClick r:id="rId2"/>
              </a:rPr>
              <a:t>Programme accreditation - Advanced Practice (hee.nhs.uk)</a:t>
            </a:r>
            <a:endParaRPr lang="en-US" sz="1400" dirty="0">
              <a:solidFill>
                <a:prstClr val="black">
                  <a:hueOff val="0"/>
                  <a:satOff val="0"/>
                  <a:lumOff val="0"/>
                  <a:alphaOff val="0"/>
                </a:prstClr>
              </a:solidFill>
              <a:latin typeface="Calibri" panose="020F0502020204030204"/>
            </a:endParaRP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400" b="0" i="0" u="none" strike="noStrike" kern="1200" cap="none" spc="0" normalizeH="0" baseline="0" noProof="0" dirty="0">
                <a:ln>
                  <a:noFill/>
                </a:ln>
                <a:solidFill>
                  <a:prstClr val="black">
                    <a:hueOff val="0"/>
                    <a:satOff val="0"/>
                    <a:lumOff val="0"/>
                    <a:alphaOff val="0"/>
                  </a:prstClr>
                </a:solidFill>
                <a:effectLst/>
                <a:uLnTx/>
                <a:uFillTx/>
                <a:latin typeface="Calibri" panose="020F0502020204030204"/>
                <a:ea typeface="+mn-ea"/>
                <a:cs typeface="+mn-cs"/>
              </a:rPr>
              <a:t>be delivering all additional key responsibilities detailed in section B15.3 of the </a:t>
            </a:r>
            <a:r>
              <a:rPr kumimoji="0" lang="en-GB" sz="1400" b="0" i="0" u="sng" strike="noStrike" kern="1200" cap="none" spc="0" normalizeH="0" baseline="0" noProof="0" dirty="0">
                <a:ln>
                  <a:noFill/>
                </a:ln>
                <a:solidFill>
                  <a:srgbClr val="0563C1"/>
                </a:solidFill>
                <a:effectLst/>
                <a:uLnTx/>
                <a:uFillTx/>
                <a:latin typeface="Calibri" panose="020F0502020204030204" pitchFamily="34" charset="0"/>
                <a:ea typeface="Calibri" panose="020F0502020204030204" pitchFamily="34" charset="0"/>
                <a:cs typeface="+mn-cs"/>
                <a:hlinkClick r:id="rId3"/>
              </a:rPr>
              <a:t>DES</a:t>
            </a:r>
            <a:r>
              <a:rPr kumimoji="0" lang="en-GB" sz="1400" b="0" i="0" u="none" strike="noStrike" kern="1200" cap="none" spc="0" normalizeH="0" baseline="0" noProof="0" dirty="0">
                <a:ln>
                  <a:noFill/>
                </a:ln>
                <a:solidFill>
                  <a:srgbClr val="002E5F">
                    <a:lumMod val="75000"/>
                    <a:lumOff val="25000"/>
                  </a:srgbClr>
                </a:solidFill>
                <a:effectLst/>
                <a:uLnTx/>
                <a:uFillTx/>
                <a:latin typeface="Calibri" panose="020F0502020204030204" pitchFamily="34" charset="0"/>
                <a:ea typeface="Calibri" panose="020F0502020204030204" pitchFamily="34" charset="0"/>
                <a:cs typeface="+mn-cs"/>
              </a:rPr>
              <a:t>. </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400" b="0" i="0" u="none" strike="noStrike" kern="1200" cap="none" spc="0" normalizeH="0" baseline="0" noProof="0" dirty="0">
                <a:ln>
                  <a:noFill/>
                </a:ln>
                <a:solidFill>
                  <a:prstClr val="black">
                    <a:hueOff val="0"/>
                    <a:satOff val="0"/>
                    <a:lumOff val="0"/>
                    <a:alphaOff val="0"/>
                  </a:prstClr>
                </a:solidFill>
                <a:effectLst/>
                <a:uLnTx/>
                <a:uFillTx/>
                <a:latin typeface="Calibri" panose="020F0502020204030204"/>
                <a:ea typeface="+mn-ea"/>
                <a:cs typeface="+mn-cs"/>
              </a:rPr>
              <a:t>be </a:t>
            </a:r>
            <a:r>
              <a:rPr lang="en-US" sz="1400" dirty="0">
                <a:solidFill>
                  <a:prstClr val="black">
                    <a:hueOff val="0"/>
                    <a:satOff val="0"/>
                    <a:lumOff val="0"/>
                    <a:alphaOff val="0"/>
                  </a:prstClr>
                </a:solidFill>
                <a:latin typeface="Calibri" panose="020F0502020204030204"/>
              </a:rPr>
              <a:t>completing the relevant training to provide multi-professional clinical supervision to other roles within primary care.</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400" b="0" i="0" u="none" strike="noStrike" kern="1200" cap="none" spc="0" normalizeH="0" baseline="0" noProof="0" dirty="0">
                <a:ln>
                  <a:noFill/>
                </a:ln>
                <a:solidFill>
                  <a:prstClr val="black">
                    <a:hueOff val="0"/>
                    <a:satOff val="0"/>
                    <a:lumOff val="0"/>
                    <a:alphaOff val="0"/>
                  </a:prstClr>
                </a:solidFill>
                <a:effectLst/>
                <a:uLnTx/>
                <a:uFillTx/>
                <a:latin typeface="Calibri" panose="020F0502020204030204"/>
                <a:ea typeface="+mn-ea"/>
                <a:cs typeface="+mn-cs"/>
              </a:rPr>
              <a:t>be working as part of a PCN multi-disciplinary team </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400" b="0" i="0" u="none" strike="noStrike" kern="1200" cap="none" spc="0" normalizeH="0" baseline="0" noProof="0" dirty="0">
                <a:ln>
                  <a:noFill/>
                </a:ln>
                <a:solidFill>
                  <a:prstClr val="black">
                    <a:hueOff val="0"/>
                    <a:satOff val="0"/>
                    <a:lumOff val="0"/>
                    <a:alphaOff val="0"/>
                  </a:prstClr>
                </a:solidFill>
                <a:effectLst/>
                <a:uLnTx/>
                <a:uFillTx/>
                <a:latin typeface="Calibri" panose="020F0502020204030204"/>
                <a:ea typeface="+mn-ea"/>
                <a:cs typeface="+mn-cs"/>
              </a:rPr>
              <a:t>be working a minimum of 0.5wte to ensure consistent service provision</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400" b="0" i="0" u="none" strike="noStrike" kern="1200" cap="none" spc="0" normalizeH="0" baseline="0" noProof="0" dirty="0">
                <a:ln>
                  <a:noFill/>
                </a:ln>
                <a:solidFill>
                  <a:prstClr val="black">
                    <a:hueOff val="0"/>
                    <a:satOff val="0"/>
                    <a:lumOff val="0"/>
                    <a:alphaOff val="0"/>
                  </a:prstClr>
                </a:solidFill>
                <a:effectLst/>
                <a:uLnTx/>
                <a:uFillTx/>
                <a:latin typeface="Calibri" panose="020F0502020204030204"/>
                <a:ea typeface="+mn-ea"/>
                <a:cs typeface="+mn-cs"/>
              </a:rPr>
              <a:t>be employed for a minimum of 6 months</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400" b="0" i="0" u="none" strike="noStrike" kern="1200" cap="none" spc="0" normalizeH="0" baseline="0" noProof="0" dirty="0">
                <a:ln>
                  <a:noFill/>
                </a:ln>
                <a:solidFill>
                  <a:prstClr val="black">
                    <a:hueOff val="0"/>
                    <a:satOff val="0"/>
                    <a:lumOff val="0"/>
                    <a:alphaOff val="0"/>
                  </a:prstClr>
                </a:solidFill>
                <a:effectLst/>
                <a:uLnTx/>
                <a:uFillTx/>
                <a:latin typeface="Calibri" panose="020F0502020204030204"/>
                <a:ea typeface="+mn-ea"/>
                <a:cs typeface="+mn-cs"/>
              </a:rPr>
              <a:t>have been appointed to the role after March 2019</a:t>
            </a:r>
          </a:p>
        </p:txBody>
      </p:sp>
      <p:sp>
        <p:nvSpPr>
          <p:cNvPr id="3" name="TextBox 2">
            <a:extLst>
              <a:ext uri="{FF2B5EF4-FFF2-40B4-BE49-F238E27FC236}">
                <a16:creationId xmlns:a16="http://schemas.microsoft.com/office/drawing/2014/main" id="{5CCF5A35-95CF-948A-2764-EE60A306A4F2}"/>
              </a:ext>
            </a:extLst>
          </p:cNvPr>
          <p:cNvSpPr txBox="1"/>
          <p:nvPr/>
        </p:nvSpPr>
        <p:spPr>
          <a:xfrm>
            <a:off x="1075895" y="6267593"/>
            <a:ext cx="2901278" cy="523220"/>
          </a:xfrm>
          <a:prstGeom prst="rect">
            <a:avLst/>
          </a:prstGeom>
          <a:solidFill>
            <a:schemeClr val="bg1"/>
          </a:solidFill>
        </p:spPr>
        <p:txBody>
          <a:bodyPr wrap="square">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rPr>
              <a:t>For more information, please contact </a:t>
            </a:r>
            <a:r>
              <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hlinkClick r:id="rId4"/>
              </a:rPr>
              <a:t>england.swgptp@nhs.net</a:t>
            </a:r>
            <a:endPar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2267445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useBgFill="1">
        <p:nvSpPr>
          <p:cNvPr id="11" name="Rectangle 10">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3" name="Rectangle 12">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5" name="Rectangle 14">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7" name="Rectangle 16">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9" name="Freeform: Shape 18">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1" name="Rectangle 20">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4" name="Title 3">
            <a:extLst>
              <a:ext uri="{FF2B5EF4-FFF2-40B4-BE49-F238E27FC236}">
                <a16:creationId xmlns:a16="http://schemas.microsoft.com/office/drawing/2014/main" id="{88B994C9-9585-4BCE-902D-BD52509ABB93}"/>
              </a:ext>
            </a:extLst>
          </p:cNvPr>
          <p:cNvSpPr txBox="1">
            <a:spLocks/>
          </p:cNvSpPr>
          <p:nvPr/>
        </p:nvSpPr>
        <p:spPr bwMode="auto">
          <a:xfrm>
            <a:off x="73738" y="47734"/>
            <a:ext cx="3827235" cy="3869849"/>
          </a:xfrm>
          <a:prstGeom prst="rect">
            <a:avLst/>
          </a:prstGeom>
        </p:spPr>
        <p:txBody>
          <a:bodyPr vert="horz" lIns="91440" tIns="45720" rIns="91440" bIns="45720" rtlCol="0" anchor="t">
            <a:normAutofit/>
          </a:bodyPr>
          <a:lstStyle>
            <a:lvl1pPr defTabSz="342900">
              <a:defRPr>
                <a:solidFill>
                  <a:schemeClr val="tx1"/>
                </a:solidFill>
                <a:latin typeface="Arial" panose="020B0604020202020204" pitchFamily="34" charset="0"/>
                <a:ea typeface="ＭＳ Ｐゴシック" panose="020B0600070205080204" pitchFamily="34" charset="-128"/>
              </a:defRPr>
            </a:lvl1pPr>
            <a:lvl2pPr marL="742950" indent="-285750" defTabSz="342900">
              <a:defRPr>
                <a:solidFill>
                  <a:schemeClr val="tx1"/>
                </a:solidFill>
                <a:latin typeface="Arial" panose="020B0604020202020204" pitchFamily="34" charset="0"/>
                <a:ea typeface="ＭＳ Ｐゴシック" panose="020B0600070205080204" pitchFamily="34" charset="-128"/>
              </a:defRPr>
            </a:lvl2pPr>
            <a:lvl3pPr marL="1143000" indent="-228600" defTabSz="342900">
              <a:defRPr>
                <a:solidFill>
                  <a:schemeClr val="tx1"/>
                </a:solidFill>
                <a:latin typeface="Arial" panose="020B0604020202020204" pitchFamily="34" charset="0"/>
                <a:ea typeface="ＭＳ Ｐゴシック" panose="020B0600070205080204" pitchFamily="34" charset="-128"/>
              </a:defRPr>
            </a:lvl3pPr>
            <a:lvl4pPr marL="1600200" indent="-228600" defTabSz="342900">
              <a:defRPr>
                <a:solidFill>
                  <a:schemeClr val="tx1"/>
                </a:solidFill>
                <a:latin typeface="Arial" panose="020B0604020202020204" pitchFamily="34" charset="0"/>
                <a:ea typeface="ＭＳ Ｐゴシック" panose="020B0600070205080204" pitchFamily="34" charset="-128"/>
              </a:defRPr>
            </a:lvl4pPr>
            <a:lvl5pPr marL="2057400" indent="-228600" defTabSz="342900">
              <a:defRPr>
                <a:solidFill>
                  <a:schemeClr val="tx1"/>
                </a:solidFill>
                <a:latin typeface="Arial" panose="020B0604020202020204" pitchFamily="34" charset="0"/>
                <a:ea typeface="ＭＳ Ｐゴシック" panose="020B0600070205080204" pitchFamily="34" charset="-128"/>
              </a:defRPr>
            </a:lvl5pPr>
            <a:lvl6pPr marL="2514600" indent="-228600" defTabSz="3429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3429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3429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3429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marL="0" marR="0" lvl="0" indent="0" algn="r" defTabSz="914400" rtl="0" eaLnBrk="1" fontAlgn="base" latinLnBrk="0" hangingPunct="1">
              <a:lnSpc>
                <a:spcPct val="90000"/>
              </a:lnSpc>
              <a:spcBef>
                <a:spcPct val="0"/>
              </a:spcBef>
              <a:spcAft>
                <a:spcPts val="600"/>
              </a:spcAft>
              <a:buClrTx/>
              <a:buSzTx/>
              <a:buFontTx/>
              <a:buNone/>
              <a:tabLst/>
              <a:defRPr/>
            </a:pPr>
            <a:r>
              <a:rPr kumimoji="0" lang="en-US" altLang="en-US" sz="4000" b="1" i="0" u="none" strike="noStrike" kern="1200" cap="none" spc="0" normalizeH="0" baseline="0" noProof="0" dirty="0">
                <a:ln>
                  <a:noFill/>
                </a:ln>
                <a:solidFill>
                  <a:srgbClr val="FFFFFF"/>
                </a:solidFill>
                <a:effectLst/>
                <a:uLnTx/>
                <a:uFillTx/>
                <a:latin typeface="Calibri Light" panose="020F0302020204030204"/>
                <a:ea typeface="ＭＳ Ｐゴシック" panose="020B0600070205080204" pitchFamily="34" charset="-128"/>
                <a:cs typeface="+mn-cs"/>
              </a:rPr>
              <a:t>ARRS FAQs:</a:t>
            </a:r>
          </a:p>
          <a:p>
            <a:pPr marL="0" marR="0" lvl="0" indent="0" algn="r" defTabSz="914400" rtl="0" eaLnBrk="1" fontAlgn="base" latinLnBrk="0" hangingPunct="1">
              <a:lnSpc>
                <a:spcPct val="90000"/>
              </a:lnSpc>
              <a:spcBef>
                <a:spcPct val="0"/>
              </a:spcBef>
              <a:spcAft>
                <a:spcPts val="600"/>
              </a:spcAft>
              <a:buClrTx/>
              <a:buSzTx/>
              <a:buFontTx/>
              <a:buNone/>
              <a:tabLst/>
              <a:defRPr/>
            </a:pPr>
            <a:r>
              <a:rPr kumimoji="0" lang="en-US" altLang="en-US" sz="4000" b="1" i="0" u="none" strike="noStrike" kern="1200" cap="none" spc="0" normalizeH="0" baseline="0" noProof="0" dirty="0">
                <a:ln>
                  <a:noFill/>
                </a:ln>
                <a:solidFill>
                  <a:srgbClr val="FFFFFF"/>
                </a:solidFill>
                <a:effectLst/>
                <a:uLnTx/>
                <a:uFillTx/>
                <a:latin typeface="Calibri Light" panose="020F0302020204030204"/>
                <a:ea typeface="ＭＳ Ｐゴシック" panose="020B0600070205080204" pitchFamily="34" charset="-128"/>
                <a:cs typeface="+mn-cs"/>
              </a:rPr>
              <a:t> Advanced Clinical Practitioner Nurses (ACPN)</a:t>
            </a:r>
          </a:p>
        </p:txBody>
      </p:sp>
      <p:sp>
        <p:nvSpPr>
          <p:cNvPr id="7" name="Rectangle 6">
            <a:extLst>
              <a:ext uri="{FF2B5EF4-FFF2-40B4-BE49-F238E27FC236}">
                <a16:creationId xmlns:a16="http://schemas.microsoft.com/office/drawing/2014/main" id="{C122AB83-75D8-4A69-0AAB-C4EF05E5FC17}"/>
              </a:ext>
            </a:extLst>
          </p:cNvPr>
          <p:cNvSpPr/>
          <p:nvPr/>
        </p:nvSpPr>
        <p:spPr>
          <a:xfrm>
            <a:off x="4228090" y="3021014"/>
            <a:ext cx="7773636" cy="672558"/>
          </a:xfrm>
          <a:prstGeom prst="rect">
            <a:avLst/>
          </a:prstGeom>
          <a:noFill/>
          <a:ln w="190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t"/>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dirty="0">
                <a:solidFill>
                  <a:srgbClr val="00A6AA">
                    <a:lumMod val="50000"/>
                  </a:srgbClr>
                </a:solidFill>
                <a:latin typeface="Calibri" panose="020F0502020204030204"/>
              </a:rPr>
              <a:t>8</a:t>
            </a:r>
            <a:r>
              <a:rPr kumimoji="0" lang="en-US" sz="1400" b="1" i="0" u="none" strike="noStrike" kern="1200" cap="none" spc="0" normalizeH="0" baseline="0" noProof="0" dirty="0">
                <a:ln>
                  <a:noFill/>
                </a:ln>
                <a:solidFill>
                  <a:srgbClr val="00A6AA">
                    <a:lumMod val="50000"/>
                  </a:srgbClr>
                </a:solidFill>
                <a:effectLst/>
                <a:uLnTx/>
                <a:uFillTx/>
                <a:latin typeface="Calibri" panose="020F0502020204030204"/>
                <a:ea typeface="+mn-ea"/>
                <a:cs typeface="+mn-cs"/>
              </a:rPr>
              <a:t>. How can an individual </a:t>
            </a:r>
            <a:r>
              <a:rPr lang="en-US" sz="1400" b="1" dirty="0">
                <a:solidFill>
                  <a:srgbClr val="00A6AA">
                    <a:lumMod val="50000"/>
                  </a:srgbClr>
                </a:solidFill>
                <a:latin typeface="Calibri" panose="020F0502020204030204"/>
              </a:rPr>
              <a:t>commence the </a:t>
            </a:r>
            <a:r>
              <a:rPr lang="en-US" sz="1400" b="1" dirty="0" err="1">
                <a:solidFill>
                  <a:srgbClr val="00A6AA">
                    <a:lumMod val="50000"/>
                  </a:srgbClr>
                </a:solidFill>
                <a:latin typeface="Calibri" panose="020F0502020204030204"/>
              </a:rPr>
              <a:t>ePortfolio</a:t>
            </a:r>
            <a:r>
              <a:rPr lang="en-US" sz="1400" b="1" dirty="0">
                <a:solidFill>
                  <a:srgbClr val="00A6AA">
                    <a:lumMod val="50000"/>
                  </a:srgbClr>
                </a:solidFill>
                <a:latin typeface="Calibri" panose="020F0502020204030204"/>
              </a:rPr>
              <a:t> route?</a:t>
            </a:r>
            <a:endParaRPr kumimoji="0" lang="en-US" sz="1400" b="1" i="0" u="none" strike="noStrike" kern="1200" cap="none" spc="0" normalizeH="0" baseline="0" noProof="0" dirty="0">
              <a:ln>
                <a:noFill/>
              </a:ln>
              <a:solidFill>
                <a:srgbClr val="00A6AA">
                  <a:lumMod val="50000"/>
                </a:srgbClr>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hueOff val="0"/>
                    <a:satOff val="0"/>
                    <a:lumOff val="0"/>
                    <a:alphaOff val="0"/>
                  </a:prstClr>
                </a:solidFill>
                <a:effectLst/>
                <a:uLnTx/>
                <a:uFillTx/>
                <a:latin typeface="Calibri" panose="020F0502020204030204"/>
                <a:ea typeface="+mn-ea"/>
                <a:cs typeface="+mn-cs"/>
              </a:rPr>
              <a:t>An individual needs to enter an Expression of Interest </a:t>
            </a:r>
            <a:r>
              <a:rPr lang="en-GB" sz="1400" u="sng" dirty="0">
                <a:solidFill>
                  <a:srgbClr val="0563C1"/>
                </a:solidFill>
                <a:effectLst/>
                <a:latin typeface="Calibri" panose="020F0502020204030204" pitchFamily="34" charset="0"/>
                <a:ea typeface="Calibri" panose="020F0502020204030204" pitchFamily="34" charset="0"/>
                <a:hlinkClick r:id="rId2"/>
              </a:rPr>
              <a:t>via this link</a:t>
            </a:r>
            <a:r>
              <a:rPr kumimoji="0" lang="en-US" sz="1400" b="0" i="0" u="none" strike="noStrike" kern="1200" cap="none" spc="0" normalizeH="0" baseline="0" noProof="0" dirty="0">
                <a:ln>
                  <a:noFill/>
                </a:ln>
                <a:solidFill>
                  <a:prstClr val="black">
                    <a:hueOff val="0"/>
                    <a:satOff val="0"/>
                    <a:lumOff val="0"/>
                    <a:alphaOff val="0"/>
                  </a:prstClr>
                </a:solidFill>
                <a:effectLst/>
                <a:uLnTx/>
                <a:uFillTx/>
                <a:latin typeface="Calibri" panose="020F0502020204030204"/>
                <a:ea typeface="+mn-ea"/>
                <a:cs typeface="+mn-cs"/>
              </a:rPr>
              <a:t>. They will then be included in the next cohort</a:t>
            </a:r>
            <a:endParaRPr lang="en-US" sz="1400" dirty="0">
              <a:solidFill>
                <a:prstClr val="black">
                  <a:hueOff val="0"/>
                  <a:satOff val="0"/>
                  <a:lumOff val="0"/>
                  <a:alphaOff val="0"/>
                </a:prstClr>
              </a:solidFill>
              <a:latin typeface="Calibri" panose="020F0502020204030204"/>
            </a:endParaRPr>
          </a:p>
        </p:txBody>
      </p:sp>
      <p:sp>
        <p:nvSpPr>
          <p:cNvPr id="2" name="Rectangle 1">
            <a:extLst>
              <a:ext uri="{FF2B5EF4-FFF2-40B4-BE49-F238E27FC236}">
                <a16:creationId xmlns:a16="http://schemas.microsoft.com/office/drawing/2014/main" id="{DC868F92-500C-A38A-A06E-3E1F37B95866}"/>
              </a:ext>
            </a:extLst>
          </p:cNvPr>
          <p:cNvSpPr/>
          <p:nvPr/>
        </p:nvSpPr>
        <p:spPr>
          <a:xfrm>
            <a:off x="4220454" y="4701789"/>
            <a:ext cx="7773636" cy="952645"/>
          </a:xfrm>
          <a:prstGeom prst="rect">
            <a:avLst/>
          </a:prstGeom>
          <a:noFill/>
          <a:ln w="190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t"/>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srgbClr val="00A6AA">
                    <a:lumMod val="50000"/>
                  </a:srgbClr>
                </a:solidFill>
                <a:effectLst/>
                <a:uLnTx/>
                <a:uFillTx/>
                <a:latin typeface="Calibri" panose="020F0502020204030204"/>
                <a:ea typeface="+mn-ea"/>
                <a:cs typeface="+mn-cs"/>
              </a:rPr>
              <a:t>9. If a course becomes accredited after an individual has completed it, are they eligible for reimbursement under ARRS?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prstClr val="black">
                    <a:hueOff val="0"/>
                    <a:satOff val="0"/>
                    <a:lumOff val="0"/>
                    <a:alphaOff val="0"/>
                  </a:prstClr>
                </a:solidFill>
                <a:effectLst/>
                <a:uLnTx/>
                <a:uFillTx/>
                <a:latin typeface="Calibri" panose="020F0502020204030204"/>
                <a:ea typeface="+mn-ea"/>
                <a:cs typeface="+mn-cs"/>
              </a:rPr>
              <a:t>Yes, once the course is accredited the individual will become eligible for the Centre’s ‘Advanced’ digital badge and therefore eligible for reimbursement under ARRS.</a:t>
            </a:r>
          </a:p>
        </p:txBody>
      </p:sp>
      <p:sp>
        <p:nvSpPr>
          <p:cNvPr id="10" name="Rectangle 9">
            <a:extLst>
              <a:ext uri="{FF2B5EF4-FFF2-40B4-BE49-F238E27FC236}">
                <a16:creationId xmlns:a16="http://schemas.microsoft.com/office/drawing/2014/main" id="{8F2480FB-67D9-7384-6395-9F2A2AD7EEFF}"/>
              </a:ext>
            </a:extLst>
          </p:cNvPr>
          <p:cNvSpPr/>
          <p:nvPr/>
        </p:nvSpPr>
        <p:spPr>
          <a:xfrm>
            <a:off x="4228091" y="1902956"/>
            <a:ext cx="7773635" cy="976150"/>
          </a:xfrm>
          <a:prstGeom prst="rect">
            <a:avLst/>
          </a:prstGeom>
          <a:noFill/>
          <a:ln w="190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t"/>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srgbClr val="00A6AA">
                    <a:lumMod val="50000"/>
                  </a:srgbClr>
                </a:solidFill>
                <a:effectLst/>
                <a:uLnTx/>
                <a:uFillTx/>
                <a:latin typeface="Calibri" panose="020F0502020204030204"/>
                <a:ea typeface="+mn-ea"/>
                <a:cs typeface="+mn-cs"/>
              </a:rPr>
              <a:t>7. How can an individual apply for a digital badge?</a:t>
            </a:r>
            <a:r>
              <a:rPr lang="en-GB" sz="1800" dirty="0">
                <a:effectLst/>
                <a:latin typeface="Arial" panose="020B0604020202020204" pitchFamily="34" charset="0"/>
                <a:ea typeface="Times New Roman" panose="02020603050405020304" pitchFamily="18" charset="0"/>
              </a:rPr>
              <a:t>. </a:t>
            </a:r>
            <a:endParaRPr lang="en-GB" sz="1800" dirty="0">
              <a:solidFill>
                <a:schemeClr val="tx1"/>
              </a:solidFill>
              <a:effectLst/>
              <a:latin typeface="Arial" panose="020B0604020202020204" pitchFamily="34" charset="0"/>
              <a:ea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400" dirty="0">
                <a:solidFill>
                  <a:schemeClr val="tx1"/>
                </a:solidFill>
              </a:rPr>
              <a:t>Here is a short video which explains how to </a:t>
            </a:r>
            <a:r>
              <a:rPr lang="en-GB" sz="1400" dirty="0">
                <a:effectLst/>
                <a:hlinkClick r:id="rId3" tooltip="https://www.youtube.com/watch?v=vtkiqqgll58"/>
              </a:rPr>
              <a:t>claim a digital badge</a:t>
            </a:r>
            <a:r>
              <a:rPr lang="en-GB" sz="1400" dirty="0"/>
              <a:t> </a:t>
            </a:r>
            <a:r>
              <a:rPr lang="en-GB" sz="1400" dirty="0">
                <a:solidFill>
                  <a:prstClr val="black"/>
                </a:solidFill>
                <a:latin typeface="Calibri" panose="020F0502020204030204" pitchFamily="34" charset="0"/>
                <a:cs typeface="Calibri" panose="020F0502020204030204" pitchFamily="34" charset="0"/>
              </a:rPr>
              <a:t>. Please note whilst applying for the badge is encouraged, holding the badge is not essential for reimbursement. The minimum requirement is that the individual is eligible for the digital badge</a:t>
            </a:r>
            <a:endParaRPr kumimoji="0" lang="en-US" sz="1100" b="0" i="0" u="none" strike="noStrike" kern="1200" cap="none" spc="0" normalizeH="0" baseline="0" noProof="0" dirty="0">
              <a:ln>
                <a:noFill/>
              </a:ln>
              <a:solidFill>
                <a:prstClr val="black"/>
              </a:solidFill>
              <a:effectLst/>
              <a:uLnTx/>
              <a:uFillTx/>
              <a:latin typeface="Calibri" panose="020F0502020204030204" pitchFamily="34" charset="0"/>
              <a:cs typeface="Calibri" panose="020F0502020204030204" pitchFamily="34" charset="0"/>
            </a:endParaRPr>
          </a:p>
        </p:txBody>
      </p:sp>
      <p:sp>
        <p:nvSpPr>
          <p:cNvPr id="18" name="Rectangle 17">
            <a:extLst>
              <a:ext uri="{FF2B5EF4-FFF2-40B4-BE49-F238E27FC236}">
                <a16:creationId xmlns:a16="http://schemas.microsoft.com/office/drawing/2014/main" id="{324BFB88-5F32-FB24-2944-214F1B00C70A}"/>
              </a:ext>
            </a:extLst>
          </p:cNvPr>
          <p:cNvSpPr/>
          <p:nvPr/>
        </p:nvSpPr>
        <p:spPr>
          <a:xfrm>
            <a:off x="4228092" y="1192282"/>
            <a:ext cx="7773635" cy="558484"/>
          </a:xfrm>
          <a:prstGeom prst="rect">
            <a:avLst/>
          </a:prstGeom>
          <a:noFill/>
          <a:ln w="190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dirty="0">
                <a:solidFill>
                  <a:srgbClr val="00A6AA">
                    <a:lumMod val="50000"/>
                  </a:srgbClr>
                </a:solidFill>
                <a:latin typeface="Calibri" panose="020F0502020204030204"/>
              </a:rPr>
              <a:t>6</a:t>
            </a:r>
            <a:r>
              <a:rPr kumimoji="0" lang="en-US" sz="1400" b="1" i="0" u="none" strike="noStrike" kern="1200" cap="none" spc="0" normalizeH="0" baseline="0" noProof="0" dirty="0">
                <a:ln>
                  <a:noFill/>
                </a:ln>
                <a:solidFill>
                  <a:srgbClr val="00A6AA">
                    <a:lumMod val="50000"/>
                  </a:srgbClr>
                </a:solidFill>
                <a:effectLst/>
                <a:uLnTx/>
                <a:uFillTx/>
                <a:latin typeface="Calibri" panose="020F0502020204030204"/>
                <a:ea typeface="+mn-ea"/>
                <a:cs typeface="+mn-cs"/>
              </a:rPr>
              <a:t>. </a:t>
            </a:r>
            <a:r>
              <a:rPr lang="en-GB" sz="1400" b="1" dirty="0">
                <a:solidFill>
                  <a:schemeClr val="accent1">
                    <a:lumMod val="50000"/>
                  </a:schemeClr>
                </a:solidFill>
                <a:effectLst/>
                <a:latin typeface="Calibri" panose="020F0502020204030204" pitchFamily="34" charset="0"/>
                <a:ea typeface="Times New Roman" panose="02020603050405020304" pitchFamily="18" charset="0"/>
                <a:cs typeface="Calibri" panose="020F0502020204030204" pitchFamily="34" charset="0"/>
              </a:rPr>
              <a:t>Can an ACPN who is already in post, but who wasn’t in post in March 2019 be reimbursed?</a:t>
            </a:r>
            <a:r>
              <a:rPr lang="en-GB" sz="1800" dirty="0">
                <a:effectLst/>
                <a:latin typeface="Arial" panose="020B0604020202020204" pitchFamily="34" charset="0"/>
                <a:ea typeface="Times New Roman" panose="02020603050405020304" pitchFamily="18" charset="0"/>
              </a:rPr>
              <a:t>. </a:t>
            </a:r>
          </a:p>
          <a:p>
            <a:pPr>
              <a:defRPr/>
            </a:pPr>
            <a:r>
              <a:rPr kumimoji="0" lang="en-GB" sz="1400" b="0" i="0" u="none" strike="noStrike" kern="1200" cap="none" spc="0" normalizeH="0" baseline="0" noProof="0" dirty="0">
                <a:ln>
                  <a:noFill/>
                </a:ln>
                <a:solidFill>
                  <a:prstClr val="black"/>
                </a:solidFill>
                <a:uLnTx/>
                <a:uFillTx/>
                <a:latin typeface="Calibri" panose="020F0502020204030204" pitchFamily="34" charset="0"/>
                <a:cs typeface="Calibri" panose="020F0502020204030204" pitchFamily="34" charset="0"/>
              </a:rPr>
              <a:t>Yes as long as they meet the requirements for reimbursement detailed in </a:t>
            </a:r>
            <a:r>
              <a:rPr kumimoji="0" lang="en-GB" sz="1400" b="0" i="0" u="none" strike="noStrike" kern="1200" cap="none" spc="0" normalizeH="0" baseline="0" noProof="0">
                <a:ln>
                  <a:noFill/>
                </a:ln>
                <a:solidFill>
                  <a:prstClr val="black"/>
                </a:solidFill>
                <a:uLnTx/>
                <a:uFillTx/>
                <a:latin typeface="Calibri" panose="020F0502020204030204" pitchFamily="34" charset="0"/>
                <a:cs typeface="Calibri" panose="020F0502020204030204" pitchFamily="34" charset="0"/>
                <a:hlinkClick r:id="rId4"/>
              </a:rPr>
              <a:t>section B15 </a:t>
            </a:r>
            <a:r>
              <a:rPr kumimoji="0" lang="en-GB" sz="1400" b="0" i="0" u="none" strike="noStrike" kern="1200" cap="none" spc="0" normalizeH="0" baseline="0" noProof="0" dirty="0">
                <a:ln>
                  <a:noFill/>
                </a:ln>
                <a:solidFill>
                  <a:prstClr val="black"/>
                </a:solidFill>
                <a:uLnTx/>
                <a:uFillTx/>
                <a:latin typeface="Calibri" panose="020F0502020204030204" pitchFamily="34" charset="0"/>
                <a:cs typeface="Calibri" panose="020F0502020204030204" pitchFamily="34" charset="0"/>
                <a:hlinkClick r:id="rId4"/>
              </a:rPr>
              <a:t>of the </a:t>
            </a:r>
            <a:r>
              <a:rPr kumimoji="0" lang="en-GB" sz="1400" b="0" i="0" u="sng" strike="noStrike" kern="1200" cap="none" spc="0" normalizeH="0" baseline="0" noProof="0" dirty="0">
                <a:ln>
                  <a:noFill/>
                </a:ln>
                <a:solidFill>
                  <a:srgbClr val="0563C1"/>
                </a:solidFill>
                <a:effectLst/>
                <a:uLnTx/>
                <a:uFillTx/>
                <a:latin typeface="Calibri" panose="020F0502020204030204" pitchFamily="34" charset="0"/>
                <a:ea typeface="Calibri" panose="020F0502020204030204" pitchFamily="34" charset="0"/>
                <a:hlinkClick r:id="rId4"/>
              </a:rPr>
              <a:t>DES</a:t>
            </a:r>
            <a:r>
              <a:rPr kumimoji="0" lang="en-GB" sz="1400" b="0" i="0" u="none" strike="noStrike" kern="1200" cap="none" spc="0" normalizeH="0" baseline="0" noProof="0" dirty="0">
                <a:ln>
                  <a:noFill/>
                </a:ln>
                <a:solidFill>
                  <a:srgbClr val="002E5F">
                    <a:lumMod val="75000"/>
                    <a:lumOff val="25000"/>
                  </a:srgbClr>
                </a:solidFill>
                <a:effectLst/>
                <a:uLnTx/>
                <a:uFillTx/>
                <a:latin typeface="Calibri" panose="020F0502020204030204" pitchFamily="34" charset="0"/>
                <a:ea typeface="Calibri" panose="020F0502020204030204" pitchFamily="34" charset="0"/>
                <a:cs typeface="+mn-cs"/>
              </a:rPr>
              <a:t>. </a:t>
            </a:r>
          </a:p>
        </p:txBody>
      </p:sp>
      <p:sp>
        <p:nvSpPr>
          <p:cNvPr id="20" name="Rectangle 19">
            <a:extLst>
              <a:ext uri="{FF2B5EF4-FFF2-40B4-BE49-F238E27FC236}">
                <a16:creationId xmlns:a16="http://schemas.microsoft.com/office/drawing/2014/main" id="{10C60ACD-EBE5-63ED-275F-DD6E46A242B4}"/>
              </a:ext>
            </a:extLst>
          </p:cNvPr>
          <p:cNvSpPr/>
          <p:nvPr/>
        </p:nvSpPr>
        <p:spPr>
          <a:xfrm>
            <a:off x="4228093" y="342163"/>
            <a:ext cx="7773635" cy="694415"/>
          </a:xfrm>
          <a:prstGeom prst="rect">
            <a:avLst/>
          </a:prstGeom>
          <a:noFill/>
          <a:ln w="190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t"/>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srgbClr val="00A6AA">
                    <a:lumMod val="50000"/>
                  </a:srgbClr>
                </a:solidFill>
                <a:effectLst/>
                <a:uLnTx/>
                <a:uFillTx/>
                <a:latin typeface="Calibri" panose="020F0502020204030204"/>
                <a:ea typeface="+mn-ea"/>
                <a:cs typeface="+mn-cs"/>
              </a:rPr>
              <a:t>5. </a:t>
            </a:r>
            <a:r>
              <a:rPr kumimoji="0" lang="en-GB" sz="1400" b="1" i="0" u="none" strike="noStrike" kern="1200" cap="none" spc="0" normalizeH="0" baseline="0" noProof="0" dirty="0">
                <a:ln>
                  <a:noFill/>
                </a:ln>
                <a:solidFill>
                  <a:srgbClr val="00A6AA">
                    <a:lumMod val="50000"/>
                  </a:srgbClr>
                </a:solidFill>
                <a:effectLst/>
                <a:uLnTx/>
                <a:uFillTx/>
                <a:latin typeface="Calibri" panose="020F0502020204030204"/>
                <a:ea typeface="+mn-ea"/>
                <a:cs typeface="+mn-cs"/>
              </a:rPr>
              <a:t>Is an individual reimbursable as an ACPN if they are </a:t>
            </a:r>
            <a:r>
              <a:rPr lang="en-GB" sz="1400" b="1" dirty="0">
                <a:solidFill>
                  <a:srgbClr val="00A6AA">
                    <a:lumMod val="50000"/>
                  </a:srgbClr>
                </a:solidFill>
                <a:latin typeface="Calibri" panose="020F0502020204030204"/>
              </a:rPr>
              <a:t>working towards becoming eligible for an ‘Advanced’ digital badge?</a:t>
            </a:r>
            <a:endParaRPr kumimoji="0" lang="en-GB" sz="1400" b="1"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prstClr val="black"/>
                </a:solidFill>
                <a:effectLst/>
                <a:uLnTx/>
                <a:uFillTx/>
                <a:latin typeface="Calibri" panose="020F0502020204030204"/>
                <a:ea typeface="+mn-ea"/>
                <a:cs typeface="+mn-cs"/>
              </a:rPr>
              <a:t>No, the individual must already be eligible for the digital badge to be reimbursable</a:t>
            </a:r>
            <a:endPar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5" name="TextBox 4">
            <a:extLst>
              <a:ext uri="{FF2B5EF4-FFF2-40B4-BE49-F238E27FC236}">
                <a16:creationId xmlns:a16="http://schemas.microsoft.com/office/drawing/2014/main" id="{0436B261-91EF-B028-64BB-E5F094B629F0}"/>
              </a:ext>
            </a:extLst>
          </p:cNvPr>
          <p:cNvSpPr txBox="1"/>
          <p:nvPr/>
        </p:nvSpPr>
        <p:spPr>
          <a:xfrm>
            <a:off x="4220455" y="4154757"/>
            <a:ext cx="7773635" cy="523220"/>
          </a:xfrm>
          <a:prstGeom prst="rect">
            <a:avLst/>
          </a:prstGeom>
          <a:noFill/>
        </p:spPr>
        <p:txBody>
          <a:bodyPr wrap="square" lIns="36000" rtlCol="0">
            <a:spAutoFit/>
          </a:bodyPr>
          <a:lstStyle/>
          <a:p>
            <a:r>
              <a:rPr lang="en-GB" sz="1400" dirty="0">
                <a:solidFill>
                  <a:prstClr val="black">
                    <a:hueOff val="0"/>
                    <a:satOff val="0"/>
                    <a:lumOff val="0"/>
                    <a:alphaOff val="0"/>
                  </a:prstClr>
                </a:solidFill>
                <a:latin typeface="Calibri" panose="020F0502020204030204"/>
              </a:rPr>
              <a:t>To note, more courses are becoming accredited over time so it is encouraged for individuals who have completed qualifications to see if the process is underway by checking with the education provider.</a:t>
            </a:r>
            <a:endParaRPr lang="en-GB" sz="1400" dirty="0"/>
          </a:p>
        </p:txBody>
      </p:sp>
      <p:sp>
        <p:nvSpPr>
          <p:cNvPr id="6" name="Rectangle 5">
            <a:extLst>
              <a:ext uri="{FF2B5EF4-FFF2-40B4-BE49-F238E27FC236}">
                <a16:creationId xmlns:a16="http://schemas.microsoft.com/office/drawing/2014/main" id="{F2446780-CC7C-B1BA-0574-244145E49574}"/>
              </a:ext>
            </a:extLst>
          </p:cNvPr>
          <p:cNvSpPr/>
          <p:nvPr/>
        </p:nvSpPr>
        <p:spPr>
          <a:xfrm>
            <a:off x="4209774" y="5795267"/>
            <a:ext cx="7773636" cy="732370"/>
          </a:xfrm>
          <a:prstGeom prst="rect">
            <a:avLst/>
          </a:prstGeom>
          <a:noFill/>
          <a:ln w="190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t"/>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srgbClr val="00A6AA">
                    <a:lumMod val="50000"/>
                  </a:srgbClr>
                </a:solidFill>
                <a:effectLst/>
                <a:uLnTx/>
                <a:uFillTx/>
                <a:latin typeface="Calibri" panose="020F0502020204030204"/>
                <a:ea typeface="+mn-ea"/>
                <a:cs typeface="+mn-cs"/>
              </a:rPr>
              <a:t>10. If an individual has completed a course that is in the process of becoming accredited, are they eligible for reimbursement under ARRS?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prstClr val="black">
                    <a:hueOff val="0"/>
                    <a:satOff val="0"/>
                    <a:lumOff val="0"/>
                    <a:alphaOff val="0"/>
                  </a:prstClr>
                </a:solidFill>
                <a:effectLst/>
                <a:uLnTx/>
                <a:uFillTx/>
                <a:latin typeface="Calibri" panose="020F0502020204030204"/>
                <a:ea typeface="+mn-ea"/>
                <a:cs typeface="+mn-cs"/>
              </a:rPr>
              <a:t>No, </a:t>
            </a:r>
            <a:r>
              <a:rPr lang="en-GB" sz="1400" dirty="0">
                <a:solidFill>
                  <a:prstClr val="black">
                    <a:hueOff val="0"/>
                    <a:satOff val="0"/>
                    <a:lumOff val="0"/>
                    <a:alphaOff val="0"/>
                  </a:prstClr>
                </a:solidFill>
                <a:latin typeface="Calibri" panose="020F0502020204030204"/>
              </a:rPr>
              <a:t>the individual is not reimbursable until</a:t>
            </a:r>
            <a:r>
              <a:rPr kumimoji="0" lang="en-GB" sz="1400" b="0" i="0" u="none" strike="noStrike" kern="1200" cap="none" spc="0" normalizeH="0" baseline="0" noProof="0" dirty="0">
                <a:ln>
                  <a:noFill/>
                </a:ln>
                <a:solidFill>
                  <a:prstClr val="black">
                    <a:hueOff val="0"/>
                    <a:satOff val="0"/>
                    <a:lumOff val="0"/>
                    <a:alphaOff val="0"/>
                  </a:prstClr>
                </a:solidFill>
                <a:effectLst/>
                <a:uLnTx/>
                <a:uFillTx/>
                <a:latin typeface="Calibri" panose="020F0502020204030204"/>
                <a:ea typeface="+mn-ea"/>
                <a:cs typeface="+mn-cs"/>
              </a:rPr>
              <a:t> the course has completed the accreditation process. </a:t>
            </a:r>
            <a:endParaRPr lang="en-US" sz="1400" dirty="0">
              <a:solidFill>
                <a:prstClr val="black">
                  <a:hueOff val="0"/>
                  <a:satOff val="0"/>
                  <a:lumOff val="0"/>
                  <a:alphaOff val="0"/>
                </a:prstClr>
              </a:solidFill>
              <a:latin typeface="Calibri" panose="020F0502020204030204"/>
            </a:endParaRPr>
          </a:p>
        </p:txBody>
      </p:sp>
      <p:sp>
        <p:nvSpPr>
          <p:cNvPr id="14" name="TextBox 13">
            <a:extLst>
              <a:ext uri="{FF2B5EF4-FFF2-40B4-BE49-F238E27FC236}">
                <a16:creationId xmlns:a16="http://schemas.microsoft.com/office/drawing/2014/main" id="{C05E2DC8-CE08-886C-0A98-697CE34F2CA3}"/>
              </a:ext>
            </a:extLst>
          </p:cNvPr>
          <p:cNvSpPr txBox="1"/>
          <p:nvPr/>
        </p:nvSpPr>
        <p:spPr>
          <a:xfrm>
            <a:off x="1075895" y="6267593"/>
            <a:ext cx="2901278" cy="523220"/>
          </a:xfrm>
          <a:prstGeom prst="rect">
            <a:avLst/>
          </a:prstGeom>
          <a:solidFill>
            <a:schemeClr val="bg1"/>
          </a:solidFill>
        </p:spPr>
        <p:txBody>
          <a:bodyPr wrap="square">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rPr>
              <a:t>For more information, please contact </a:t>
            </a:r>
            <a:r>
              <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hlinkClick r:id="rId5"/>
              </a:rPr>
              <a:t>england.swgptp@nhs.net</a:t>
            </a:r>
            <a:endPar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280049693"/>
      </p:ext>
    </p:extLst>
  </p:cSld>
  <p:clrMapOvr>
    <a:masterClrMapping/>
  </p:clrMapOvr>
</p:sld>
</file>

<file path=ppt/theme/theme1.xml><?xml version="1.0" encoding="utf-8"?>
<a:theme xmlns:a="http://schemas.openxmlformats.org/drawingml/2006/main" name="Custom Design">
  <a:themeElements>
    <a:clrScheme name="Highways England 2">
      <a:dk1>
        <a:sysClr val="windowText" lastClr="000000"/>
      </a:dk1>
      <a:lt1>
        <a:sysClr val="window" lastClr="FFFFFF"/>
      </a:lt1>
      <a:dk2>
        <a:srgbClr val="002E5F"/>
      </a:dk2>
      <a:lt2>
        <a:srgbClr val="008BCB"/>
      </a:lt2>
      <a:accent1>
        <a:srgbClr val="00A6AA"/>
      </a:accent1>
      <a:accent2>
        <a:srgbClr val="80BA27"/>
      </a:accent2>
      <a:accent3>
        <a:srgbClr val="FDC600"/>
      </a:accent3>
      <a:accent4>
        <a:srgbClr val="F49600"/>
      </a:accent4>
      <a:accent5>
        <a:srgbClr val="DC0814"/>
      </a:accent5>
      <a:accent6>
        <a:srgbClr val="688181"/>
      </a:accent6>
      <a:hlink>
        <a:srgbClr val="0000FF"/>
      </a:hlink>
      <a:folHlink>
        <a:srgbClr val="80008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MediaLengthInSeconds xmlns="0128a0a4-d523-4cd2-9385-8c778f5c879d" xsi:nil="true"/>
    <Number_x0020_type xmlns="0128a0a4-d523-4cd2-9385-8c778f5c879d" xsi:nil="true"/>
    <Review_x0020_Date xmlns="0128a0a4-d523-4cd2-9385-8c778f5c879d" xsi:nil="true"/>
    <_ip_UnifiedCompliancePolicyProperties xmlns="http://schemas.microsoft.com/sharepoint/v3" xsi:nil="true"/>
    <Owners xmlns="0128a0a4-d523-4cd2-9385-8c778f5c879d" xsi:nil="true"/>
    <TaxCatchAll xmlns="cccaf3ac-2de9-44d4-aa31-54302fceb5f7" xsi:nil="true"/>
    <lcf76f155ced4ddcb4097134ff3c332f xmlns="0128a0a4-d523-4cd2-9385-8c778f5c879d">
      <Terms xmlns="http://schemas.microsoft.com/office/infopath/2007/PartnerControls"/>
    </lcf76f155ced4ddcb4097134ff3c332f>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B2D304CD0F9191409A52BA34C2E8636D" ma:contentTypeVersion="74" ma:contentTypeDescription="Create a new document." ma:contentTypeScope="" ma:versionID="c05c023d52484cdf37fe3f505cb05fbc">
  <xsd:schema xmlns:xsd="http://www.w3.org/2001/XMLSchema" xmlns:xs="http://www.w3.org/2001/XMLSchema" xmlns:p="http://schemas.microsoft.com/office/2006/metadata/properties" xmlns:ns1="http://schemas.microsoft.com/sharepoint/v3" xmlns:ns2="b41187d2-c3e6-442b-9fdb-7907952f5bed" xmlns:ns3="0128a0a4-d523-4cd2-9385-8c778f5c879d" xmlns:ns4="cccaf3ac-2de9-44d4-aa31-54302fceb5f7" targetNamespace="http://schemas.microsoft.com/office/2006/metadata/properties" ma:root="true" ma:fieldsID="d1768426ff37ba47ab9b86f1b9e2a96c" ns1:_="" ns2:_="" ns3:_="" ns4:_="">
    <xsd:import namespace="http://schemas.microsoft.com/sharepoint/v3"/>
    <xsd:import namespace="b41187d2-c3e6-442b-9fdb-7907952f5bed"/>
    <xsd:import namespace="0128a0a4-d523-4cd2-9385-8c778f5c879d"/>
    <xsd:import namespace="cccaf3ac-2de9-44d4-aa31-54302fceb5f7"/>
    <xsd:element name="properties">
      <xsd:complexType>
        <xsd:sequence>
          <xsd:element name="documentManagement">
            <xsd:complexType>
              <xsd:all>
                <xsd:element ref="ns2:SharedWithUsers" minOccurs="0"/>
                <xsd:element ref="ns2:SharedWithDetails" minOccurs="0"/>
                <xsd:element ref="ns1:_ip_UnifiedCompliancePolicyProperties" minOccurs="0"/>
                <xsd:element ref="ns1:_ip_UnifiedCompliancePolicyUIAction" minOccurs="0"/>
                <xsd:element ref="ns3:MediaLengthInSeconds" minOccurs="0"/>
                <xsd:element ref="ns3:Review_x0020_Date" minOccurs="0"/>
                <xsd:element ref="ns3:Number_x0020_type" minOccurs="0"/>
                <xsd:element ref="ns3:Owners" minOccurs="0"/>
                <xsd:element ref="ns3:lcf76f155ced4ddcb4097134ff3c332f" minOccurs="0"/>
                <xsd:element ref="ns4:TaxCatchAll" minOccurs="0"/>
                <xsd:element ref="ns3: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0" nillable="true" ma:displayName="Unified Compliance Policy Properties" ma:hidden="true" ma:internalName="_ip_UnifiedCompliancePolicyProperties">
      <xsd:simpleType>
        <xsd:restriction base="dms:Note"/>
      </xsd:simpleType>
    </xsd:element>
    <xsd:element name="_ip_UnifiedCompliancePolicyUIAction" ma:index="11"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b41187d2-c3e6-442b-9fdb-7907952f5bed"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0128a0a4-d523-4cd2-9385-8c778f5c879d" elementFormDefault="qualified">
    <xsd:import namespace="http://schemas.microsoft.com/office/2006/documentManagement/types"/>
    <xsd:import namespace="http://schemas.microsoft.com/office/infopath/2007/PartnerControls"/>
    <xsd:element name="MediaLengthInSeconds" ma:index="12" nillable="true" ma:displayName="Length (seconds)" ma:internalName="MediaLengthInSeconds" ma:readOnly="false">
      <xsd:simpleType>
        <xsd:restriction base="dms:Unknown"/>
      </xsd:simpleType>
    </xsd:element>
    <xsd:element name="Review_x0020_Date" ma:index="13" nillable="true" ma:displayName="Review date" ma:indexed="true" ma:internalName="Review_x0020_Date">
      <xsd:simpleType>
        <xsd:restriction base="dms:Text"/>
      </xsd:simpleType>
    </xsd:element>
    <xsd:element name="Number_x0020_type" ma:index="14" nillable="true" ma:displayName="Number type" ma:internalName="Number_x0020_type">
      <xsd:simpleType>
        <xsd:restriction base="dms:Number"/>
      </xsd:simpleType>
    </xsd:element>
    <xsd:element name="Owners" ma:index="15" nillable="true" ma:displayName="Owners" ma:format="Dropdown" ma:internalName="Owners">
      <xsd:simpleType>
        <xsd:restriction base="dms:Text">
          <xsd:maxLength value="255"/>
        </xsd:restriction>
      </xsd:simpleType>
    </xsd:element>
    <xsd:element name="lcf76f155ced4ddcb4097134ff3c332f" ma:index="17" nillable="true" ma:taxonomy="true" ma:internalName="lcf76f155ced4ddcb4097134ff3c332f" ma:taxonomyFieldName="MediaServiceImageTags" ma:displayName="Image Tags" ma:readOnly="false" ma:fieldId="{5cf76f15-5ced-4ddc-b409-7134ff3c332f}" ma:taxonomyMulti="true" ma:sspId="443b0bdb-28a8-4814-9fb9-624c17c095fc"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19" nillable="true" ma:displayName="MediaServiceObjectDetectorVersions" ma:description=""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cccaf3ac-2de9-44d4-aa31-54302fceb5f7" elementFormDefault="qualified">
    <xsd:import namespace="http://schemas.microsoft.com/office/2006/documentManagement/types"/>
    <xsd:import namespace="http://schemas.microsoft.com/office/infopath/2007/PartnerControls"/>
    <xsd:element name="TaxCatchAll" ma:index="18" nillable="true" ma:displayName="Taxonomy Catch All Column" ma:hidden="true" ma:list="{18b1e65c-b3a1-4f81-b473-d641a903dc4d}" ma:internalName="TaxCatchAll" ma:showField="CatchAllData" ma:web="51bfcd92-eb3e-40f4-8778-2bbfb88a890b">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2CEDFD4-5C3E-4525-A166-8070A43F67EC}">
  <ds:schemaRefs>
    <ds:schemaRef ds:uri="b41187d2-c3e6-442b-9fdb-7907952f5bed"/>
    <ds:schemaRef ds:uri="http://schemas.openxmlformats.org/package/2006/metadata/core-properties"/>
    <ds:schemaRef ds:uri="http://schemas.microsoft.com/office/2006/metadata/properties"/>
    <ds:schemaRef ds:uri="cccaf3ac-2de9-44d4-aa31-54302fceb5f7"/>
    <ds:schemaRef ds:uri="http://schemas.microsoft.com/sharepoint/v3"/>
    <ds:schemaRef ds:uri="http://schemas.microsoft.com/office/2006/documentManagement/types"/>
    <ds:schemaRef ds:uri="http://www.w3.org/XML/1998/namespace"/>
    <ds:schemaRef ds:uri="http://schemas.microsoft.com/office/infopath/2007/PartnerControls"/>
    <ds:schemaRef ds:uri="0128a0a4-d523-4cd2-9385-8c778f5c879d"/>
    <ds:schemaRef ds:uri="http://purl.org/dc/dcmitype/"/>
    <ds:schemaRef ds:uri="http://purl.org/dc/terms/"/>
    <ds:schemaRef ds:uri="http://purl.org/dc/elements/1.1/"/>
  </ds:schemaRefs>
</ds:datastoreItem>
</file>

<file path=customXml/itemProps2.xml><?xml version="1.0" encoding="utf-8"?>
<ds:datastoreItem xmlns:ds="http://schemas.openxmlformats.org/officeDocument/2006/customXml" ds:itemID="{ED490B90-14C0-4D98-96A6-063D9624B52A}">
  <ds:schemaRefs>
    <ds:schemaRef ds:uri="http://schemas.microsoft.com/sharepoint/v3/contenttype/forms"/>
  </ds:schemaRefs>
</ds:datastoreItem>
</file>

<file path=customXml/itemProps3.xml><?xml version="1.0" encoding="utf-8"?>
<ds:datastoreItem xmlns:ds="http://schemas.openxmlformats.org/officeDocument/2006/customXml" ds:itemID="{C66C33C0-D5CC-4716-B112-C9DFDEA0003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b41187d2-c3e6-442b-9fdb-7907952f5bed"/>
    <ds:schemaRef ds:uri="0128a0a4-d523-4cd2-9385-8c778f5c879d"/>
    <ds:schemaRef ds:uri="cccaf3ac-2de9-44d4-aa31-54302fceb5f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2225</TotalTime>
  <Words>989</Words>
  <Application>Microsoft Office PowerPoint</Application>
  <PresentationFormat>Widescreen</PresentationFormat>
  <Paragraphs>64</Paragraphs>
  <Slides>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Calibri</vt:lpstr>
      <vt:lpstr>Calibri Light</vt:lpstr>
      <vt:lpstr>Wingdings</vt:lpstr>
      <vt:lpstr>Custom Design</vt:lpstr>
      <vt:lpstr>PowerPoint Presentation</vt:lpstr>
      <vt:lpstr>PowerPoint Presentation</vt:lpstr>
      <vt:lpstr>PowerPoint Presentation</vt:lpstr>
    </vt:vector>
  </TitlesOfParts>
  <Company>NHS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 Boston</dc:creator>
  <cp:lastModifiedBy>JEFFREY, Paul (NHS CORNWALL AND THE ISLES OF SCILLY ICB - 11N)</cp:lastModifiedBy>
  <cp:revision>6</cp:revision>
  <dcterms:created xsi:type="dcterms:W3CDTF">2023-03-09T09:02:56Z</dcterms:created>
  <dcterms:modified xsi:type="dcterms:W3CDTF">2023-08-15T09:48:51Z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0x010100B2D304CD0F9191409A52BA34C2E8636D</vt:lpwstr>
  </property>
  <property fmtid="{D5CDD505-2E9C-101B-9397-08002B2CF9AE}" pid="3" name="MediaServiceImageTags">
    <vt:lpwstr/>
  </property>
</Properties>
</file>