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2" r:id="rId3"/>
  </p:sldMasterIdLst>
  <p:sldIdLst>
    <p:sldId id="256" r:id="rId4"/>
    <p:sldId id="257" r:id="rId5"/>
    <p:sldId id="258" r:id="rId6"/>
    <p:sldId id="259" r:id="rId7"/>
    <p:sldId id="261" r:id="rId8"/>
    <p:sldId id="263" r:id="rId9"/>
    <p:sldId id="262"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972" y="-3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03976"/>
            <a:ext cx="7772400" cy="1368153"/>
          </a:xfrm>
          <a:noFill/>
          <a:ln>
            <a:noFill/>
          </a:ln>
          <a:effectLst/>
        </p:spPr>
        <p:txBody>
          <a:bodyPr/>
          <a:lstStyle>
            <a:lvl1pPr>
              <a:defRPr sz="4000"/>
            </a:lvl1pPr>
          </a:lstStyle>
          <a:p>
            <a:r>
              <a:rPr lang="en-GB" dirty="0"/>
              <a:t>We will guide you through</a:t>
            </a:r>
            <a:r>
              <a:rPr lang="mr-IN" dirty="0"/>
              <a:t>…</a:t>
            </a:r>
            <a:endParaRPr lang="en-GB" dirty="0"/>
          </a:p>
        </p:txBody>
      </p:sp>
      <p:sp>
        <p:nvSpPr>
          <p:cNvPr id="3" name="Subtitle 2"/>
          <p:cNvSpPr>
            <a:spLocks noGrp="1"/>
          </p:cNvSpPr>
          <p:nvPr>
            <p:ph type="subTitle" idx="1" hasCustomPrompt="1"/>
          </p:nvPr>
        </p:nvSpPr>
        <p:spPr>
          <a:xfrm>
            <a:off x="1371600" y="1412776"/>
            <a:ext cx="6400800" cy="4226024"/>
          </a:xfrm>
        </p:spPr>
        <p:txBody>
          <a:bodyPr>
            <a:normAutofit/>
          </a:bodyPr>
          <a:lstStyle>
            <a:lvl1pPr marL="0" indent="0" algn="ctr">
              <a:buNone/>
              <a:defRPr sz="2800" baseline="0">
                <a:solidFill>
                  <a:srgbClr val="11195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General Practice Led, Community Focused</a:t>
            </a:r>
            <a:endParaRPr lang="en-GB" dirty="0"/>
          </a:p>
        </p:txBody>
      </p:sp>
      <p:sp>
        <p:nvSpPr>
          <p:cNvPr id="4" name="Date Placeholder 3"/>
          <p:cNvSpPr>
            <a:spLocks noGrp="1"/>
          </p:cNvSpPr>
          <p:nvPr>
            <p:ph type="dt" sz="half" idx="10"/>
          </p:nvPr>
        </p:nvSpPr>
        <p:spPr/>
        <p:txBody>
          <a:bodyPr/>
          <a:lstStyle/>
          <a:p>
            <a:fld id="{159A0BDB-C72C-4B4C-9A83-F10F6DC72DC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429233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34A1A9-357A-F142-9234-1EEED1AA8024}"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61357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4A1A9-357A-F142-9234-1EEED1AA8024}"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3640179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34A1A9-357A-F142-9234-1EEED1AA8024}"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2042077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34A1A9-357A-F142-9234-1EEED1AA8024}"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2991496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34A1A9-357A-F142-9234-1EEED1AA8024}"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117380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34A1A9-357A-F142-9234-1EEED1AA8024}"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3569824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4A1A9-357A-F142-9234-1EEED1AA8024}"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2431656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4A1A9-357A-F142-9234-1EEED1AA8024}"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3293750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4A1A9-357A-F142-9234-1EEED1AA8024}"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2379500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4A1A9-357A-F142-9234-1EEED1AA8024}"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14220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ln>
            <a:noFill/>
          </a:ln>
        </p:spPr>
        <p:txBody>
          <a:bodyPr/>
          <a:lstStyle>
            <a:lvl2pPr>
              <a:defRPr>
                <a:ln w="12700">
                  <a:noFill/>
                  <a:prstDash val="solid"/>
                </a:ln>
                <a:solidFill>
                  <a:schemeClr val="accent4"/>
                </a:solidFill>
              </a:defRPr>
            </a:lvl2pPr>
            <a:lvl3pPr>
              <a:defRPr>
                <a:ln w="12700">
                  <a:noFill/>
                  <a:prstDash val="solid"/>
                </a:ln>
                <a:solidFill>
                  <a:schemeClr val="accent4"/>
                </a:solidFill>
              </a:defRPr>
            </a:lvl3pPr>
            <a:lvl4pPr>
              <a:defRPr>
                <a:ln w="12700">
                  <a:noFill/>
                  <a:prstDash val="solid"/>
                </a:ln>
                <a:solidFill>
                  <a:schemeClr val="accent4"/>
                </a:solidFill>
              </a:defRPr>
            </a:lvl4pPr>
            <a:lvl5pPr>
              <a:defRPr>
                <a:ln w="12700">
                  <a:noFill/>
                  <a:prstDash val="solid"/>
                </a:ln>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159A0BDB-C72C-4B4C-9A83-F10F6DC72DC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2989790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4A1A9-357A-F142-9234-1EEED1AA8024}"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3B09E-5B2E-304F-906C-171B913219AF}" type="slidenum">
              <a:rPr lang="en-US" smtClean="0"/>
              <a:t>‹#›</a:t>
            </a:fld>
            <a:endParaRPr lang="en-US"/>
          </a:p>
        </p:txBody>
      </p:sp>
    </p:spTree>
    <p:extLst>
      <p:ext uri="{BB962C8B-B14F-4D97-AF65-F5344CB8AC3E}">
        <p14:creationId xmlns:p14="http://schemas.microsoft.com/office/powerpoint/2010/main" val="3538400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4C648C-D829-6443-A329-F0F676D0A941}"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3217474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648C-D829-6443-A329-F0F676D0A941}"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41596310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C648C-D829-6443-A329-F0F676D0A941}"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17371855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4C648C-D829-6443-A329-F0F676D0A941}"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938137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4C648C-D829-6443-A329-F0F676D0A941}"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745038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4C648C-D829-6443-A329-F0F676D0A941}"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2244669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C648C-D829-6443-A329-F0F676D0A941}"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621769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C648C-D829-6443-A329-F0F676D0A941}"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5196458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C648C-D829-6443-A329-F0F676D0A941}"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88826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n w="12700">
                  <a:noFill/>
                  <a:prstDash val="solid"/>
                </a:ln>
                <a:solidFill>
                  <a:schemeClr val="accent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A0BDB-C72C-4B4C-9A83-F10F6DC72DC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2771638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648C-D829-6443-A329-F0F676D0A941}"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1062782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C648C-D829-6443-A329-F0F676D0A941}"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B628F-2EB9-2E4B-9BA4-414DBA886411}" type="slidenum">
              <a:rPr lang="en-US" smtClean="0"/>
              <a:t>‹#›</a:t>
            </a:fld>
            <a:endParaRPr lang="en-US"/>
          </a:p>
        </p:txBody>
      </p:sp>
    </p:spTree>
    <p:extLst>
      <p:ext uri="{BB962C8B-B14F-4D97-AF65-F5344CB8AC3E}">
        <p14:creationId xmlns:p14="http://schemas.microsoft.com/office/powerpoint/2010/main" val="350280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9A0BDB-C72C-4B4C-9A83-F10F6DC72DC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47919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9A0BDB-C72C-4B4C-9A83-F10F6DC72DC8}"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1028812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9A0BDB-C72C-4B4C-9A83-F10F6DC72DC8}"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165226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A0BDB-C72C-4B4C-9A83-F10F6DC72DC8}"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328530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1670936"/>
            <a:ext cx="5111750" cy="44552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2291570"/>
            <a:ext cx="3008313" cy="38345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A0BDB-C72C-4B4C-9A83-F10F6DC72DC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125560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804611"/>
            <a:ext cx="5486400" cy="29229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A0BDB-C72C-4B4C-9A83-F10F6DC72DC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77A688-80BC-403E-BB4A-AA63A936896B}" type="slidenum">
              <a:rPr lang="en-GB" smtClean="0"/>
              <a:t>‹#›</a:t>
            </a:fld>
            <a:endParaRPr lang="en-GB"/>
          </a:p>
        </p:txBody>
      </p:sp>
    </p:spTree>
    <p:extLst>
      <p:ext uri="{BB962C8B-B14F-4D97-AF65-F5344CB8AC3E}">
        <p14:creationId xmlns:p14="http://schemas.microsoft.com/office/powerpoint/2010/main" val="118451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3.emf"/><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HUB ppt border.eps"/>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42334" y="-944625"/>
            <a:ext cx="14437800" cy="7218900"/>
          </a:xfrm>
          <a:prstGeom prst="rect">
            <a:avLst/>
          </a:prstGeom>
        </p:spPr>
      </p:pic>
      <p:sp>
        <p:nvSpPr>
          <p:cNvPr id="2" name="Title Placeholder 1"/>
          <p:cNvSpPr>
            <a:spLocks noGrp="1"/>
          </p:cNvSpPr>
          <p:nvPr>
            <p:ph type="title"/>
          </p:nvPr>
        </p:nvSpPr>
        <p:spPr>
          <a:xfrm>
            <a:off x="169333" y="274638"/>
            <a:ext cx="8826500" cy="922114"/>
          </a:xfrm>
          <a:prstGeom prst="rect">
            <a:avLst/>
          </a:prstGeom>
          <a:noFill/>
          <a:ln>
            <a:noFill/>
          </a:ln>
        </p:spPr>
        <p:style>
          <a:lnRef idx="1">
            <a:schemeClr val="dk1"/>
          </a:lnRef>
          <a:fillRef idx="3">
            <a:schemeClr val="dk1"/>
          </a:fillRef>
          <a:effectRef idx="2">
            <a:schemeClr val="dk1"/>
          </a:effectRef>
          <a:fontRef idx="none"/>
        </p:style>
        <p:txBody>
          <a:bodyPr vert="horz" lIns="91440" tIns="45720" rIns="91440" bIns="45720" rtlCol="0" anchor="ctr">
            <a:noAutofit/>
          </a:bodyPr>
          <a:lstStyle/>
          <a:p>
            <a:r>
              <a:rPr lang="en-GB" dirty="0"/>
              <a:t>Welcome to Devon Training Hub</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2">
                    <a:lumMod val="50000"/>
                  </a:schemeClr>
                </a:solidFill>
              </a:defRPr>
            </a:lvl1pPr>
          </a:lstStyle>
          <a:p>
            <a:fld id="{159A0BDB-C72C-4B4C-9A83-F10F6DC72DC8}" type="datetimeFigureOut">
              <a:rPr lang="en-GB" smtClean="0"/>
              <a:t>16/06/2021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7A688-80BC-403E-BB4A-AA63A936896B}" type="slidenum">
              <a:rPr lang="en-GB" smtClean="0"/>
              <a:t>‹#›</a:t>
            </a:fld>
            <a:endParaRPr lang="en-GB"/>
          </a:p>
        </p:txBody>
      </p:sp>
      <p:pic>
        <p:nvPicPr>
          <p:cNvPr id="10" name="Picture 9" descr="HUB Logo.ep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61234" y="6306319"/>
            <a:ext cx="1440160" cy="561722"/>
          </a:xfrm>
          <a:prstGeom prst="rect">
            <a:avLst/>
          </a:prstGeom>
        </p:spPr>
      </p:pic>
    </p:spTree>
    <p:extLst>
      <p:ext uri="{BB962C8B-B14F-4D97-AF65-F5344CB8AC3E}">
        <p14:creationId xmlns:p14="http://schemas.microsoft.com/office/powerpoint/2010/main" val="3825679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spcBef>
          <a:spcPct val="0"/>
        </a:spcBef>
        <a:buNone/>
        <a:defRPr lang="en-GB" sz="4000" b="0" kern="1200" cap="none" spc="0" dirty="0">
          <a:ln w="18415" cmpd="sng">
            <a:noFill/>
            <a:prstDash val="solid"/>
          </a:ln>
          <a:solidFill>
            <a:srgbClr val="1A1E41"/>
          </a:solidFill>
          <a:effectLst>
            <a:outerShdw blurRad="63500" dir="3600000" algn="tl" rotWithShape="0">
              <a:schemeClr val="accent4">
                <a:lumMod val="40000"/>
                <a:lumOff val="60000"/>
                <a:alpha val="70000"/>
              </a:scheme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lang="en-GB" sz="2800" b="0" i="0" u="none" kern="1200" cap="none" spc="0" dirty="0" smtClean="0">
          <a:ln w="12700">
            <a:solidFill>
              <a:schemeClr val="tx2">
                <a:satMod val="155000"/>
              </a:schemeClr>
            </a:solidFill>
            <a:prstDash val="solid"/>
          </a:ln>
          <a:solidFill>
            <a:schemeClr val="tx2"/>
          </a:solidFill>
          <a:effectLst>
            <a:outerShdw blurRad="41275" dist="20320" dir="1800000" algn="tl" rotWithShape="0">
              <a:schemeClr val="accent4">
                <a:lumMod val="40000"/>
                <a:lumOff val="60000"/>
                <a:alpha val="40000"/>
              </a:schemeClr>
            </a:outerShdw>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lang="en-GB" sz="2400" b="0" i="0" u="none" kern="1200" cap="none" spc="0" dirty="0" smtClean="0">
          <a:ln w="12700">
            <a:noFill/>
            <a:prstDash val="solid"/>
          </a:ln>
          <a:solidFill>
            <a:schemeClr val="accent4"/>
          </a:solidFill>
          <a:effectLst>
            <a:outerShdw blurRad="41275" dist="20320" dir="1800000" algn="tl" rotWithShape="0">
              <a:schemeClr val="accent4">
                <a:lumMod val="40000"/>
                <a:lumOff val="60000"/>
                <a:alpha val="40000"/>
              </a:schemeClr>
            </a:outerShdw>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lang="en-GB" sz="2000" b="0" i="0" u="none" kern="1200" cap="none" spc="0" dirty="0" smtClean="0">
          <a:ln w="12700">
            <a:noFill/>
            <a:prstDash val="solid"/>
          </a:ln>
          <a:solidFill>
            <a:schemeClr val="accent4"/>
          </a:solidFill>
          <a:effectLst>
            <a:outerShdw blurRad="41275" dist="20320" dir="1800000" algn="tl" rotWithShape="0">
              <a:schemeClr val="accent4">
                <a:lumMod val="40000"/>
                <a:lumOff val="60000"/>
                <a:alpha val="40000"/>
              </a:schemeClr>
            </a:outerShdw>
          </a:effectLst>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lang="en-GB" sz="1800" b="0" i="0" u="none" kern="1200" cap="none" spc="0" dirty="0" smtClean="0">
          <a:ln w="12700">
            <a:noFill/>
            <a:prstDash val="solid"/>
          </a:ln>
          <a:solidFill>
            <a:schemeClr val="accent4"/>
          </a:solidFill>
          <a:effectLst>
            <a:outerShdw blurRad="41275" dist="20320" dir="1800000" algn="tl" rotWithShape="0">
              <a:schemeClr val="accent4">
                <a:lumMod val="40000"/>
                <a:lumOff val="60000"/>
                <a:alpha val="40000"/>
              </a:schemeClr>
            </a:outerShdw>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lang="en-GB" sz="1800" b="0" i="0" u="none" kern="1200" cap="none" spc="0" dirty="0">
          <a:ln w="12700">
            <a:noFill/>
            <a:prstDash val="solid"/>
          </a:ln>
          <a:solidFill>
            <a:schemeClr val="accent4"/>
          </a:solidFill>
          <a:effectLst>
            <a:outerShdw blurRad="41275" dist="20320" dir="1800000" algn="tl" rotWithShape="0">
              <a:schemeClr val="accent4">
                <a:lumMod val="40000"/>
                <a:lumOff val="60000"/>
                <a:alpha val="40000"/>
              </a:scheme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4A1A9-357A-F142-9234-1EEED1AA8024}" type="datetimeFigureOut">
              <a:rPr lang="en-US" smtClean="0"/>
              <a:t>6/16/2021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3B09E-5B2E-304F-906C-171B913219AF}" type="slidenum">
              <a:rPr lang="en-US" smtClean="0"/>
              <a:t>‹#›</a:t>
            </a:fld>
            <a:endParaRPr lang="en-US"/>
          </a:p>
        </p:txBody>
      </p:sp>
    </p:spTree>
    <p:extLst>
      <p:ext uri="{BB962C8B-B14F-4D97-AF65-F5344CB8AC3E}">
        <p14:creationId xmlns:p14="http://schemas.microsoft.com/office/powerpoint/2010/main" val="253384739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PP Hub back.eps"/>
          <p:cNvPicPr>
            <a:picLocks noChangeAspect="1"/>
          </p:cNvPicPr>
          <p:nvPr/>
        </p:nvPicPr>
        <p:blipFill rotWithShape="1">
          <a:blip r:embed="rId13" cstate="email">
            <a:extLst>
              <a:ext uri="{28A0092B-C50C-407E-A947-70E740481C1C}">
                <a14:useLocalDpi xmlns:a14="http://schemas.microsoft.com/office/drawing/2010/main" val="0"/>
              </a:ext>
            </a:extLst>
          </a:blip>
          <a:srcRect r="4701" b="3255"/>
          <a:stretch/>
        </p:blipFill>
        <p:spPr>
          <a:xfrm>
            <a:off x="-97688" y="-2535143"/>
            <a:ext cx="9241688" cy="938194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648C-D829-6443-A329-F0F676D0A941}" type="datetimeFigureOut">
              <a:rPr lang="en-US" smtClean="0"/>
              <a:t>6/16/2021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B628F-2EB9-2E4B-9BA4-414DBA886411}" type="slidenum">
              <a:rPr lang="en-US" smtClean="0"/>
              <a:t>‹#›</a:t>
            </a:fld>
            <a:endParaRPr lang="en-US"/>
          </a:p>
        </p:txBody>
      </p:sp>
    </p:spTree>
    <p:extLst>
      <p:ext uri="{BB962C8B-B14F-4D97-AF65-F5344CB8AC3E}">
        <p14:creationId xmlns:p14="http://schemas.microsoft.com/office/powerpoint/2010/main" val="312231327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cervical-screening-cervical-sample-taker-training/training-for-cervical-sample-takers-education-pathway?fbclid=IwAR1j7yEKbkq3kHPQ79JWHKIoMvuuk49KQFfzGJsuyoVIkN2p-J0I5zkkc2U#interi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e-lfh.org.uk/Component/Details/60190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normAutofit/>
          </a:bodyPr>
          <a:lstStyle/>
          <a:p>
            <a:r>
              <a:rPr lang="en-GB" sz="4800" b="1" dirty="0"/>
              <a:t>Cytology sample taker trainee internal mentor guidance</a:t>
            </a:r>
          </a:p>
        </p:txBody>
      </p:sp>
    </p:spTree>
    <p:extLst>
      <p:ext uri="{BB962C8B-B14F-4D97-AF65-F5344CB8AC3E}">
        <p14:creationId xmlns:p14="http://schemas.microsoft.com/office/powerpoint/2010/main" val="21835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a:bodyPr>
          <a:lstStyle/>
          <a:p>
            <a:r>
              <a:rPr lang="en-GB" b="1" dirty="0"/>
              <a:t>Review of the first 20 unsupervised cervical samples</a:t>
            </a:r>
            <a:br>
              <a:rPr lang="en-GB" b="1"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a:t>The trainee must review their first 20 unsupervised cervical samples and discuss the results with their </a:t>
            </a:r>
            <a:r>
              <a:rPr lang="en-GB" b="1" dirty="0"/>
              <a:t>mentor.</a:t>
            </a:r>
          </a:p>
          <a:p>
            <a:r>
              <a:rPr lang="en-GB" dirty="0"/>
              <a:t>If the review identifies any rejected samples, including those inadequate for cytology, the trainee writes a reflective learning account and discusses this with the mentor. Both parties must agree an action plan and notify the training provider at the earliest opportunity.</a:t>
            </a:r>
          </a:p>
          <a:p>
            <a:r>
              <a:rPr lang="en-GB" dirty="0"/>
              <a:t>The trainee can take up to 5 additional samples to meet the target of 20 acceptable samples (there must be no further rejected samples) before proceeding to the final assessment.</a:t>
            </a:r>
          </a:p>
          <a:p>
            <a:r>
              <a:rPr lang="en-GB" dirty="0"/>
              <a:t>The trainee must not take more than 25 cervical samples without further reviewing their progress with their mentor.</a:t>
            </a:r>
          </a:p>
          <a:p>
            <a:r>
              <a:rPr lang="en-GB" dirty="0"/>
              <a:t>If the mentor is satisfied that the trainee is competent to proceed once they have taken 20 or 25 acceptable samples, the trainee can complete their final assessment.</a:t>
            </a:r>
          </a:p>
          <a:p>
            <a:endParaRPr lang="en-GB" dirty="0"/>
          </a:p>
        </p:txBody>
      </p:sp>
    </p:spTree>
    <p:extLst>
      <p:ext uri="{BB962C8B-B14F-4D97-AF65-F5344CB8AC3E}">
        <p14:creationId xmlns:p14="http://schemas.microsoft.com/office/powerpoint/2010/main" val="416357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GB" b="1" dirty="0"/>
              <a:t>Formal evaluation and final clinical assessment</a:t>
            </a:r>
          </a:p>
        </p:txBody>
      </p:sp>
      <p:sp>
        <p:nvSpPr>
          <p:cNvPr id="3" name="Content Placeholder 2"/>
          <p:cNvSpPr>
            <a:spLocks noGrp="1"/>
          </p:cNvSpPr>
          <p:nvPr>
            <p:ph idx="1"/>
          </p:nvPr>
        </p:nvSpPr>
        <p:spPr/>
        <p:txBody>
          <a:bodyPr>
            <a:normAutofit fontScale="55000" lnSpcReduction="20000"/>
          </a:bodyPr>
          <a:lstStyle/>
          <a:p>
            <a:r>
              <a:rPr lang="en-GB" dirty="0"/>
              <a:t>The trainee and assessor plan and arrange a formal evaluation session which includes a final clinical assessment.</a:t>
            </a:r>
          </a:p>
          <a:p>
            <a:r>
              <a:rPr lang="en-GB" dirty="0"/>
              <a:t>The trainee must provide evidence of having taken and reviewed 20 acceptable cervical samples before proceeding to the final clinical assessment. We advise the trainee to book in at least 5 people for their cervical screening test.</a:t>
            </a:r>
          </a:p>
          <a:p>
            <a:r>
              <a:rPr lang="en-GB" dirty="0"/>
              <a:t>The assessor observes and assesses the trainee taking a minimum of 3 samples.</a:t>
            </a:r>
          </a:p>
          <a:p>
            <a:r>
              <a:rPr lang="en-GB" dirty="0"/>
              <a:t>The assessment will focus on the trainee’s:</a:t>
            </a:r>
          </a:p>
          <a:p>
            <a:r>
              <a:rPr lang="en-GB" dirty="0"/>
              <a:t>professional conduct</a:t>
            </a:r>
          </a:p>
          <a:p>
            <a:r>
              <a:rPr lang="en-GB" dirty="0"/>
              <a:t>knowledge and communication skills</a:t>
            </a:r>
          </a:p>
          <a:p>
            <a:r>
              <a:rPr lang="en-GB" dirty="0"/>
              <a:t>cervical sampling technique</a:t>
            </a:r>
          </a:p>
          <a:p>
            <a:r>
              <a:rPr lang="en-GB" dirty="0"/>
              <a:t>adherence to infection control measures</a:t>
            </a:r>
          </a:p>
          <a:p>
            <a:r>
              <a:rPr lang="en-GB" dirty="0"/>
              <a:t>accurate and timely completion of the request form</a:t>
            </a:r>
          </a:p>
          <a:p>
            <a:r>
              <a:rPr lang="en-GB" dirty="0"/>
              <a:t>reflection and evaluation of own practice</a:t>
            </a:r>
          </a:p>
          <a:p>
            <a:r>
              <a:rPr lang="en-GB" dirty="0"/>
              <a:t>The assessor will stop the assessment immediately if they see the trainee engaging in unsafe or unprofessional practice.</a:t>
            </a:r>
          </a:p>
          <a:p>
            <a:r>
              <a:rPr lang="en-GB" dirty="0"/>
              <a:t>The assessor can engage the trainee in professional discussion on other aspects of practice not necessarily covered during the consultation (once the person having screening has left).</a:t>
            </a:r>
          </a:p>
          <a:p>
            <a:r>
              <a:rPr lang="en-GB" dirty="0"/>
              <a:t>The assessor documents their observations and completes a report on the trainee’s clinical competence to practice.</a:t>
            </a:r>
          </a:p>
          <a:p>
            <a:r>
              <a:rPr lang="en-GB" dirty="0"/>
              <a:t>The trainee submits their completed portfolio to the training provider after the final assessment.</a:t>
            </a:r>
          </a:p>
          <a:p>
            <a:endParaRPr lang="en-GB" dirty="0"/>
          </a:p>
        </p:txBody>
      </p:sp>
    </p:spTree>
    <p:extLst>
      <p:ext uri="{BB962C8B-B14F-4D97-AF65-F5344CB8AC3E}">
        <p14:creationId xmlns:p14="http://schemas.microsoft.com/office/powerpoint/2010/main" val="3578206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sign off process</a:t>
            </a:r>
            <a:br>
              <a:rPr lang="en-GB" b="1"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The training provider reviews the trainee’s completed portfolio and final clinical assessment report. The training provider checks the portfolio for completeness and accuracy and determines whether or not the trainee has achieved the required standard of knowledge and understanding.</a:t>
            </a:r>
          </a:p>
          <a:p>
            <a:r>
              <a:rPr lang="en-GB" dirty="0"/>
              <a:t>The training provider raises any record keeping issues with the trainee if their portfolio is incomplete. The trainee must address these issues before the training provider can validate their training record.</a:t>
            </a:r>
          </a:p>
          <a:p>
            <a:r>
              <a:rPr lang="en-GB" dirty="0"/>
              <a:t>Assessment decisions must be valid and reliable. Following a successful final clinical assessment:</a:t>
            </a:r>
          </a:p>
          <a:p>
            <a:r>
              <a:rPr lang="en-GB" dirty="0"/>
              <a:t>the assessor confirms the trainee as being competent and proficient in cervical screening clinical practice</a:t>
            </a:r>
          </a:p>
          <a:p>
            <a:r>
              <a:rPr lang="en-GB" dirty="0"/>
              <a:t>the training provider confirms the trainee has achieved the required level of knowledge and understanding of cervical screening theory</a:t>
            </a:r>
          </a:p>
          <a:p>
            <a:r>
              <a:rPr lang="en-GB" dirty="0"/>
              <a:t>the training provider confirms the trainee is eligible to request their pin code is updated (to remove ‘trainee’ status)</a:t>
            </a:r>
          </a:p>
          <a:p>
            <a:endParaRPr lang="en-GB" dirty="0"/>
          </a:p>
        </p:txBody>
      </p:sp>
    </p:spTree>
    <p:extLst>
      <p:ext uri="{BB962C8B-B14F-4D97-AF65-F5344CB8AC3E}">
        <p14:creationId xmlns:p14="http://schemas.microsoft.com/office/powerpoint/2010/main" val="428583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https://www.gov.uk/government/publications/cervical-screening-cervical-sample-taker-training/training-for-cervical-sample-takers-education-pathway?fbclid=IwAR1j7yEKbkq3kHPQ79JWHKIoMvuuk49KQFfzGJsuyoVIkN2p-J0I5zkkc2U#interim</a:t>
            </a:r>
            <a:endParaRPr lang="en-GB" dirty="0"/>
          </a:p>
        </p:txBody>
      </p:sp>
    </p:spTree>
    <p:extLst>
      <p:ext uri="{BB962C8B-B14F-4D97-AF65-F5344CB8AC3E}">
        <p14:creationId xmlns:p14="http://schemas.microsoft.com/office/powerpoint/2010/main" val="415568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changes</a:t>
            </a:r>
          </a:p>
        </p:txBody>
      </p:sp>
      <p:sp>
        <p:nvSpPr>
          <p:cNvPr id="3" name="Content Placeholder 2"/>
          <p:cNvSpPr>
            <a:spLocks noGrp="1"/>
          </p:cNvSpPr>
          <p:nvPr>
            <p:ph idx="1"/>
          </p:nvPr>
        </p:nvSpPr>
        <p:spPr/>
        <p:txBody>
          <a:bodyPr>
            <a:normAutofit/>
          </a:bodyPr>
          <a:lstStyle/>
          <a:p>
            <a:r>
              <a:rPr lang="en-GB" dirty="0"/>
              <a:t>Mentor in practice now has significantly more responsibility</a:t>
            </a:r>
          </a:p>
          <a:p>
            <a:r>
              <a:rPr lang="en-GB" dirty="0"/>
              <a:t>DTH has responsibility to support the mentor in practice. </a:t>
            </a:r>
          </a:p>
          <a:p>
            <a:r>
              <a:rPr lang="en-GB" dirty="0"/>
              <a:t>Mentor supervises first 5 samples</a:t>
            </a:r>
          </a:p>
          <a:p>
            <a:r>
              <a:rPr lang="en-GB" dirty="0"/>
              <a:t>Mentor in practice carries out interim assessment</a:t>
            </a:r>
          </a:p>
          <a:p>
            <a:r>
              <a:rPr lang="en-GB" dirty="0"/>
              <a:t>Mentor has to indirectly supervise trainee for unsupervised samples</a:t>
            </a:r>
          </a:p>
          <a:p>
            <a:endParaRPr lang="en-GB" dirty="0"/>
          </a:p>
        </p:txBody>
      </p:sp>
    </p:spTree>
    <p:extLst>
      <p:ext uri="{BB962C8B-B14F-4D97-AF65-F5344CB8AC3E}">
        <p14:creationId xmlns:p14="http://schemas.microsoft.com/office/powerpoint/2010/main" val="969554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Sequence of events</a:t>
            </a:r>
          </a:p>
        </p:txBody>
      </p:sp>
      <p:sp>
        <p:nvSpPr>
          <p:cNvPr id="3" name="Content Placeholder 2"/>
          <p:cNvSpPr>
            <a:spLocks noGrp="1"/>
          </p:cNvSpPr>
          <p:nvPr>
            <p:ph idx="1"/>
          </p:nvPr>
        </p:nvSpPr>
        <p:spPr/>
        <p:txBody>
          <a:bodyPr/>
          <a:lstStyle/>
          <a:p>
            <a:r>
              <a:rPr lang="en-GB" dirty="0"/>
              <a:t>Trainee attends 2 day theory course with approved training provider</a:t>
            </a:r>
          </a:p>
          <a:p>
            <a:r>
              <a:rPr lang="en-GB" dirty="0"/>
              <a:t>Trainee observes and documents 2 x smears with mentor</a:t>
            </a:r>
          </a:p>
          <a:p>
            <a:r>
              <a:rPr lang="en-GB" dirty="0"/>
              <a:t>Mentor supervises trainee obtain 5 samples</a:t>
            </a:r>
          </a:p>
          <a:p>
            <a:r>
              <a:rPr lang="en-GB" dirty="0"/>
              <a:t>Mentor carries out interim assessment</a:t>
            </a:r>
          </a:p>
          <a:p>
            <a:r>
              <a:rPr lang="en-GB" dirty="0"/>
              <a:t>If trainee passes then 20 unsupervised samples (note indirect supervision)</a:t>
            </a:r>
          </a:p>
          <a:p>
            <a:endParaRPr lang="en-GB" dirty="0"/>
          </a:p>
        </p:txBody>
      </p:sp>
    </p:spTree>
    <p:extLst>
      <p:ext uri="{BB962C8B-B14F-4D97-AF65-F5344CB8AC3E}">
        <p14:creationId xmlns:p14="http://schemas.microsoft.com/office/powerpoint/2010/main" val="425564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Interim assessment</a:t>
            </a:r>
          </a:p>
        </p:txBody>
      </p:sp>
      <p:sp>
        <p:nvSpPr>
          <p:cNvPr id="3" name="Content Placeholder 2"/>
          <p:cNvSpPr>
            <a:spLocks noGrp="1"/>
          </p:cNvSpPr>
          <p:nvPr>
            <p:ph idx="1"/>
          </p:nvPr>
        </p:nvSpPr>
        <p:spPr/>
        <p:txBody>
          <a:bodyPr/>
          <a:lstStyle/>
          <a:p>
            <a:r>
              <a:rPr lang="en-GB" dirty="0">
                <a:hlinkClick r:id="rId2"/>
              </a:rPr>
              <a:t>https://portal.e-lfh.org.uk/Component/Details/601908</a:t>
            </a:r>
            <a:endParaRPr lang="en-GB" dirty="0"/>
          </a:p>
          <a:p>
            <a:endParaRPr lang="en-GB" dirty="0"/>
          </a:p>
          <a:p>
            <a:r>
              <a:rPr lang="en-GB" dirty="0"/>
              <a:t>90 mins</a:t>
            </a:r>
          </a:p>
          <a:p>
            <a:r>
              <a:rPr lang="en-GB" dirty="0"/>
              <a:t>Mentor documents discussion and trainee responses</a:t>
            </a:r>
          </a:p>
          <a:p>
            <a:r>
              <a:rPr lang="en-GB" dirty="0"/>
              <a:t>Trainee writes a reflective learning account of the interim assessment</a:t>
            </a:r>
          </a:p>
          <a:p>
            <a:endParaRPr lang="en-GB" dirty="0"/>
          </a:p>
        </p:txBody>
      </p:sp>
    </p:spTree>
    <p:extLst>
      <p:ext uri="{BB962C8B-B14F-4D97-AF65-F5344CB8AC3E}">
        <p14:creationId xmlns:p14="http://schemas.microsoft.com/office/powerpoint/2010/main" val="60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3" name="Content Placeholder 2"/>
          <p:cNvSpPr>
            <a:spLocks noGrp="1"/>
          </p:cNvSpPr>
          <p:nvPr>
            <p:ph idx="1"/>
          </p:nvPr>
        </p:nvSpPr>
        <p:spPr>
          <a:xfrm>
            <a:off x="457200" y="260648"/>
            <a:ext cx="8229600" cy="5865515"/>
          </a:xfrm>
        </p:spPr>
        <p:txBody>
          <a:bodyPr>
            <a:normAutofit/>
          </a:bodyPr>
          <a:lstStyle/>
          <a:p>
            <a:pPr marL="0" indent="0">
              <a:buNone/>
            </a:pPr>
            <a:endParaRPr lang="en-GB" sz="1800" dirty="0"/>
          </a:p>
          <a:p>
            <a:pPr marL="0" indent="0">
              <a:buNone/>
            </a:pPr>
            <a:r>
              <a:rPr lang="en-GB" sz="1800" dirty="0"/>
              <a:t>INTERIM ASSESSMENT</a:t>
            </a:r>
          </a:p>
          <a:p>
            <a:pPr marL="0" indent="0">
              <a:buNone/>
            </a:pPr>
            <a:endParaRPr lang="en-GB" sz="1800" dirty="0"/>
          </a:p>
          <a:p>
            <a:pPr marL="0" indent="0">
              <a:buNone/>
            </a:pPr>
            <a:r>
              <a:rPr lang="en-GB" sz="1800" dirty="0"/>
              <a:t>Select a minimum of 5 images from the library to discuss with the trainee. The trainee reviews the case information for each image selected. For each image selected, the trainee discusses the screening needs of that person. The mentor uses the screening history and clinical information provided for each image as trigger points for discussion.</a:t>
            </a:r>
          </a:p>
          <a:p>
            <a:pPr marL="0" indent="0">
              <a:buNone/>
            </a:pPr>
            <a:r>
              <a:rPr lang="en-GB" sz="1800" dirty="0"/>
              <a:t>the mentor can prompt the trainee during the discussion. For example, ask the trainee:</a:t>
            </a:r>
          </a:p>
          <a:p>
            <a:r>
              <a:rPr lang="en-GB" sz="1400" dirty="0"/>
              <a:t>to consider whether they would do anything further in addition to taking the sample</a:t>
            </a:r>
          </a:p>
          <a:p>
            <a:r>
              <a:rPr lang="en-GB" sz="1400" dirty="0"/>
              <a:t>how they would advise the person if they identify any normal cervical conditions, and what action is required</a:t>
            </a:r>
          </a:p>
          <a:p>
            <a:r>
              <a:rPr lang="en-GB" sz="1400" dirty="0"/>
              <a:t>whether any specialist advice is needed</a:t>
            </a:r>
          </a:p>
          <a:p>
            <a:r>
              <a:rPr lang="en-GB" sz="1400" dirty="0"/>
              <a:t>whether they would refer the individual for routine or urgent colposcopy (check their understanding of the follow up pathway)</a:t>
            </a:r>
          </a:p>
          <a:p>
            <a:r>
              <a:rPr lang="en-GB" sz="1400" dirty="0"/>
              <a:t>to describe what information they would enter on the sample request form</a:t>
            </a:r>
          </a:p>
          <a:p>
            <a:r>
              <a:rPr lang="en-GB" sz="1400" dirty="0"/>
              <a:t>If the trainee does not identify an image correctly as normal or abnormal, gives an incorrect or vague response or offers both correct and inaccurate information in their response, the mentor should select another image for the trainee to review. The trainee and mentor should also revisit any incorrectly answered image, with the mentor providing the correct feedback.</a:t>
            </a:r>
          </a:p>
          <a:p>
            <a:endParaRPr lang="en-GB" sz="1800" dirty="0"/>
          </a:p>
        </p:txBody>
      </p:sp>
    </p:spTree>
    <p:extLst>
      <p:ext uri="{BB962C8B-B14F-4D97-AF65-F5344CB8AC3E}">
        <p14:creationId xmlns:p14="http://schemas.microsoft.com/office/powerpoint/2010/main" val="288974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Mentor responsibilities</a:t>
            </a:r>
          </a:p>
        </p:txBody>
      </p:sp>
      <p:sp>
        <p:nvSpPr>
          <p:cNvPr id="3" name="Content Placeholder 2"/>
          <p:cNvSpPr>
            <a:spLocks noGrp="1"/>
          </p:cNvSpPr>
          <p:nvPr>
            <p:ph idx="1"/>
          </p:nvPr>
        </p:nvSpPr>
        <p:spPr/>
        <p:txBody>
          <a:bodyPr>
            <a:normAutofit/>
          </a:bodyPr>
          <a:lstStyle/>
          <a:p>
            <a:r>
              <a:rPr lang="en-GB" dirty="0"/>
              <a:t>The mentor must be satisfied that the trainee is confident and safe to proceed to their unsupervised clinical practice. If the trainee does not complete the assessment satisfactorily within the allocated time, the mentor should agree and document an action plan with the trainee and repeat the interim assessment. The mentor should notify the training provider if there is any concern about progress at this stage.</a:t>
            </a:r>
          </a:p>
        </p:txBody>
      </p:sp>
    </p:spTree>
    <p:extLst>
      <p:ext uri="{BB962C8B-B14F-4D97-AF65-F5344CB8AC3E}">
        <p14:creationId xmlns:p14="http://schemas.microsoft.com/office/powerpoint/2010/main" val="262074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External assessor</a:t>
            </a:r>
          </a:p>
        </p:txBody>
      </p:sp>
      <p:sp>
        <p:nvSpPr>
          <p:cNvPr id="3" name="Content Placeholder 2"/>
          <p:cNvSpPr>
            <a:spLocks noGrp="1"/>
          </p:cNvSpPr>
          <p:nvPr>
            <p:ph idx="1"/>
          </p:nvPr>
        </p:nvSpPr>
        <p:spPr/>
        <p:txBody>
          <a:bodyPr/>
          <a:lstStyle/>
          <a:p>
            <a:r>
              <a:rPr lang="en-GB" dirty="0"/>
              <a:t>Must have 12 months experience or 50 samples. </a:t>
            </a:r>
          </a:p>
          <a:p>
            <a:r>
              <a:rPr lang="en-GB" dirty="0"/>
              <a:t>Only one visit to practice to supervise 3 x smears and final assessment. </a:t>
            </a:r>
          </a:p>
          <a:p>
            <a:r>
              <a:rPr lang="en-GB" dirty="0"/>
              <a:t>Note minimum of 3 x smears.</a:t>
            </a:r>
          </a:p>
          <a:p>
            <a:r>
              <a:rPr lang="en-GB" dirty="0"/>
              <a:t>Each external assessor could now have several trainees? </a:t>
            </a:r>
          </a:p>
          <a:p>
            <a:endParaRPr lang="en-GB" dirty="0"/>
          </a:p>
        </p:txBody>
      </p:sp>
    </p:spTree>
    <p:extLst>
      <p:ext uri="{BB962C8B-B14F-4D97-AF65-F5344CB8AC3E}">
        <p14:creationId xmlns:p14="http://schemas.microsoft.com/office/powerpoint/2010/main" val="179847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n-GB" sz="3600" b="1" dirty="0"/>
              <a:t>Unsupervised (indirectly supervised) clinical practice</a:t>
            </a:r>
            <a:r>
              <a:rPr lang="en-GB" b="1" dirty="0"/>
              <a:t/>
            </a:r>
            <a:br>
              <a:rPr lang="en-GB" b="1"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a:t>Once the trainee has satisfactorily completed the interim assessment and the mentor is confident the trainee can proceed safely, the trainee should arrange to take and document 20 samples without direct supervision. Allow at least 30 minutes per appointment to take the sample and complete the paperwork. Easy access to an experienced sample taker is essential throughout this period.</a:t>
            </a:r>
          </a:p>
          <a:p>
            <a:r>
              <a:rPr lang="en-GB" dirty="0"/>
              <a:t>The trainee must maintain regular contact with their mentor to:</a:t>
            </a:r>
          </a:p>
          <a:p>
            <a:r>
              <a:rPr lang="en-GB" dirty="0"/>
              <a:t>identify and discuss any emerging training issues or problems</a:t>
            </a:r>
          </a:p>
          <a:p>
            <a:r>
              <a:rPr lang="en-GB" dirty="0"/>
              <a:t>discuss progress towards meeting identified training needs</a:t>
            </a:r>
          </a:p>
          <a:p>
            <a:r>
              <a:rPr lang="en-GB" dirty="0"/>
              <a:t>review their progress throughout their unsupervised practice</a:t>
            </a:r>
          </a:p>
          <a:p>
            <a:r>
              <a:rPr lang="en-GB" dirty="0"/>
              <a:t>prepare for the final evaluation session and clinical assessment</a:t>
            </a:r>
          </a:p>
          <a:p>
            <a:endParaRPr lang="en-GB" dirty="0"/>
          </a:p>
        </p:txBody>
      </p:sp>
    </p:spTree>
    <p:extLst>
      <p:ext uri="{BB962C8B-B14F-4D97-AF65-F5344CB8AC3E}">
        <p14:creationId xmlns:p14="http://schemas.microsoft.com/office/powerpoint/2010/main" val="4240952276"/>
      </p:ext>
    </p:extLst>
  </p:cSld>
  <p:clrMapOvr>
    <a:masterClrMapping/>
  </p:clrMapOvr>
</p:sld>
</file>

<file path=ppt/theme/theme1.xml><?xml version="1.0" encoding="utf-8"?>
<a:theme xmlns:a="http://schemas.openxmlformats.org/drawingml/2006/main" name="Sentinel Template">
  <a:themeElements>
    <a:clrScheme name="Devon Training Hub">
      <a:dk1>
        <a:srgbClr val="1A1E41"/>
      </a:dk1>
      <a:lt1>
        <a:sysClr val="window" lastClr="FFFFFF"/>
      </a:lt1>
      <a:dk2>
        <a:srgbClr val="1A1E41"/>
      </a:dk2>
      <a:lt2>
        <a:srgbClr val="EEECE1"/>
      </a:lt2>
      <a:accent1>
        <a:srgbClr val="269D3F"/>
      </a:accent1>
      <a:accent2>
        <a:srgbClr val="DC001A"/>
      </a:accent2>
      <a:accent3>
        <a:srgbClr val="F18E11"/>
      </a:accent3>
      <a:accent4>
        <a:srgbClr val="0D5BA8"/>
      </a:accent4>
      <a:accent5>
        <a:srgbClr val="C62D1C"/>
      </a:accent5>
      <a:accent6>
        <a:srgbClr val="F77013"/>
      </a:accent6>
      <a:hlink>
        <a:srgbClr val="96E1FF"/>
      </a:hlink>
      <a:folHlink>
        <a:srgbClr val="662E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Devon Training Hub">
      <a:dk1>
        <a:srgbClr val="1A1E41"/>
      </a:dk1>
      <a:lt1>
        <a:sysClr val="window" lastClr="FFFFFF"/>
      </a:lt1>
      <a:dk2>
        <a:srgbClr val="1A1E41"/>
      </a:dk2>
      <a:lt2>
        <a:srgbClr val="EEECE1"/>
      </a:lt2>
      <a:accent1>
        <a:srgbClr val="269D3F"/>
      </a:accent1>
      <a:accent2>
        <a:srgbClr val="DC001A"/>
      </a:accent2>
      <a:accent3>
        <a:srgbClr val="F18E11"/>
      </a:accent3>
      <a:accent4>
        <a:srgbClr val="0D5BA8"/>
      </a:accent4>
      <a:accent5>
        <a:srgbClr val="C62D1C"/>
      </a:accent5>
      <a:accent6>
        <a:srgbClr val="F77013"/>
      </a:accent6>
      <a:hlink>
        <a:srgbClr val="96E1FF"/>
      </a:hlink>
      <a:folHlink>
        <a:srgbClr val="662E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Devon Training Hub">
      <a:dk1>
        <a:srgbClr val="1A1E41"/>
      </a:dk1>
      <a:lt1>
        <a:sysClr val="window" lastClr="FFFFFF"/>
      </a:lt1>
      <a:dk2>
        <a:srgbClr val="1A1E41"/>
      </a:dk2>
      <a:lt2>
        <a:srgbClr val="EEECE1"/>
      </a:lt2>
      <a:accent1>
        <a:srgbClr val="269D3F"/>
      </a:accent1>
      <a:accent2>
        <a:srgbClr val="DC001A"/>
      </a:accent2>
      <a:accent3>
        <a:srgbClr val="F18E11"/>
      </a:accent3>
      <a:accent4>
        <a:srgbClr val="0D5BA8"/>
      </a:accent4>
      <a:accent5>
        <a:srgbClr val="C62D1C"/>
      </a:accent5>
      <a:accent6>
        <a:srgbClr val="F77013"/>
      </a:accent6>
      <a:hlink>
        <a:srgbClr val="96E1FF"/>
      </a:hlink>
      <a:folHlink>
        <a:srgbClr val="662E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Devon Training Hub - New Powerpoint Template August 2019</Template>
  <TotalTime>142</TotalTime>
  <Words>1055</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Sentinel Template</vt:lpstr>
      <vt:lpstr>Custom Design</vt:lpstr>
      <vt:lpstr>1_Custom Design</vt:lpstr>
      <vt:lpstr>PowerPoint Presentation</vt:lpstr>
      <vt:lpstr>PowerPoint Presentation</vt:lpstr>
      <vt:lpstr>Main changes</vt:lpstr>
      <vt:lpstr>Sequence of events</vt:lpstr>
      <vt:lpstr>Interim assessment</vt:lpstr>
      <vt:lpstr> </vt:lpstr>
      <vt:lpstr>Mentor responsibilities</vt:lpstr>
      <vt:lpstr>External assessor</vt:lpstr>
      <vt:lpstr>Unsupervised (indirectly supervised) clinical practice </vt:lpstr>
      <vt:lpstr>Review of the first 20 unsupervised cervical samples </vt:lpstr>
      <vt:lpstr>Formal evaluation and final clinical assessment</vt:lpstr>
      <vt:lpstr>The sign off process </vt:lpstr>
    </vt:vector>
  </TitlesOfParts>
  <Company>University Hospitals Plymouth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Cytology sample taker trainee new guidance</dc:title>
  <dc:creator>WOOD Lucy, Nurse Educator</dc:creator>
  <cp:lastModifiedBy>WOOD Lucy, Nurse Educator</cp:lastModifiedBy>
  <cp:revision>12</cp:revision>
  <dcterms:created xsi:type="dcterms:W3CDTF">2020-03-16T14:28:25Z</dcterms:created>
  <dcterms:modified xsi:type="dcterms:W3CDTF">2021-06-16T11:50:40Z</dcterms:modified>
</cp:coreProperties>
</file>